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501" r:id="rId2"/>
    <p:sldId id="491" r:id="rId3"/>
    <p:sldId id="469" r:id="rId4"/>
    <p:sldId id="524" r:id="rId5"/>
    <p:sldId id="467" r:id="rId6"/>
    <p:sldId id="518" r:id="rId7"/>
    <p:sldId id="519" r:id="rId8"/>
    <p:sldId id="522" r:id="rId9"/>
    <p:sldId id="561" r:id="rId10"/>
    <p:sldId id="562" r:id="rId11"/>
    <p:sldId id="523" r:id="rId12"/>
    <p:sldId id="521" r:id="rId13"/>
    <p:sldId id="530" r:id="rId14"/>
    <p:sldId id="527" r:id="rId15"/>
    <p:sldId id="528" r:id="rId16"/>
    <p:sldId id="531" r:id="rId17"/>
    <p:sldId id="532" r:id="rId18"/>
    <p:sldId id="533" r:id="rId19"/>
    <p:sldId id="534" r:id="rId20"/>
    <p:sldId id="535" r:id="rId21"/>
    <p:sldId id="536" r:id="rId22"/>
    <p:sldId id="537" r:id="rId23"/>
    <p:sldId id="546" r:id="rId24"/>
    <p:sldId id="538" r:id="rId25"/>
    <p:sldId id="563" r:id="rId26"/>
    <p:sldId id="539" r:id="rId27"/>
    <p:sldId id="540" r:id="rId28"/>
    <p:sldId id="547" r:id="rId29"/>
    <p:sldId id="542" r:id="rId30"/>
    <p:sldId id="557" r:id="rId31"/>
    <p:sldId id="544" r:id="rId32"/>
    <p:sldId id="548" r:id="rId33"/>
    <p:sldId id="543" r:id="rId34"/>
    <p:sldId id="550" r:id="rId35"/>
    <p:sldId id="549" r:id="rId36"/>
    <p:sldId id="551" r:id="rId37"/>
    <p:sldId id="552" r:id="rId38"/>
    <p:sldId id="553" r:id="rId39"/>
    <p:sldId id="555" r:id="rId40"/>
    <p:sldId id="556" r:id="rId41"/>
    <p:sldId id="560" r:id="rId42"/>
    <p:sldId id="545" r:id="rId43"/>
    <p:sldId id="559" r:id="rId44"/>
    <p:sldId id="47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543"/>
    <a:srgbClr val="8FAADC"/>
    <a:srgbClr val="01B7C5"/>
    <a:srgbClr val="45A778"/>
    <a:srgbClr val="3C6682"/>
    <a:srgbClr val="99FF99"/>
    <a:srgbClr val="66B3FF"/>
    <a:srgbClr val="CD0F41"/>
    <a:srgbClr val="023756"/>
    <a:srgbClr val="029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89710" autoAdjust="0"/>
  </p:normalViewPr>
  <p:slideViewPr>
    <p:cSldViewPr snapToGrid="0" showGuides="1">
      <p:cViewPr varScale="1">
        <p:scale>
          <a:sx n="62" d="100"/>
          <a:sy n="62" d="100"/>
        </p:scale>
        <p:origin x="96" y="1062"/>
      </p:cViewPr>
      <p:guideLst>
        <p:guide pos="3863"/>
        <p:guide orient="horz" pos="2183"/>
        <p:guide orient="horz" pos="22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80"/>
    </p:cViewPr>
  </p:sorterViewPr>
  <p:notesViewPr>
    <p:cSldViewPr snapToGrid="0" showGuides="1">
      <p:cViewPr varScale="1">
        <p:scale>
          <a:sx n="59" d="100"/>
          <a:sy n="59" d="100"/>
        </p:scale>
        <p:origin x="32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오마카세</a:t>
            </a:r>
            <a:r>
              <a:rPr lang="ko-KR" altLang="en-US" dirty="0"/>
              <a:t> 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다양한 식재료 들이 </a:t>
            </a:r>
            <a:r>
              <a:rPr lang="ko-KR" altLang="en-US" dirty="0" err="1"/>
              <a:t>서호</a:t>
            </a:r>
            <a:r>
              <a:rPr lang="ko-KR" altLang="en-US" dirty="0"/>
              <a:t> 상호</a:t>
            </a:r>
            <a:r>
              <a:rPr lang="en-US" altLang="ko-KR" dirty="0"/>
              <a:t>, </a:t>
            </a:r>
            <a:r>
              <a:rPr lang="ko-KR" altLang="en-US" dirty="0"/>
              <a:t>융합</a:t>
            </a:r>
            <a:r>
              <a:rPr lang="en-US" altLang="ko-KR" dirty="0"/>
              <a:t>, </a:t>
            </a:r>
            <a:r>
              <a:rPr lang="ko-KR" altLang="en-US" dirty="0"/>
              <a:t>보완</a:t>
            </a:r>
            <a:r>
              <a:rPr lang="en-US" altLang="ko-KR" dirty="0"/>
              <a:t>, </a:t>
            </a:r>
            <a:r>
              <a:rPr lang="ko-KR" altLang="en-US" dirty="0"/>
              <a:t>상승 효과를 주며 멋진 조화를 이루며 맛있는 음식이 탄생하듯이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다양한 조원들의 생각과 경험이 모여 서로 의논하고 토의하는 과정을 거치며 </a:t>
            </a:r>
            <a:endParaRPr lang="en-US" altLang="ko-KR" dirty="0"/>
          </a:p>
          <a:p>
            <a:r>
              <a:rPr lang="ko-KR" altLang="en-US" dirty="0"/>
              <a:t>결과적으로 멋있는 프로젝트를 만들자는 의미에서 </a:t>
            </a:r>
            <a:r>
              <a:rPr lang="ko-KR" altLang="en-US" dirty="0" err="1"/>
              <a:t>오마카세로</a:t>
            </a:r>
            <a:r>
              <a:rPr lang="ko-KR" altLang="en-US" dirty="0"/>
              <a:t> 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6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중고 거래에 대해 각자 브레인 </a:t>
            </a:r>
            <a:r>
              <a:rPr lang="ko-KR" altLang="en-US" dirty="0" err="1"/>
              <a:t>스토밍</a:t>
            </a:r>
            <a:r>
              <a:rPr lang="ko-KR" altLang="en-US" dirty="0"/>
              <a:t> 한 내용입니다</a:t>
            </a:r>
            <a:r>
              <a:rPr lang="en-US" altLang="ko-KR" dirty="0"/>
              <a:t>. </a:t>
            </a:r>
            <a:r>
              <a:rPr lang="ko-KR" altLang="en-US" dirty="0"/>
              <a:t>이용자 관점과 기업 관점으로 생각을 나눠본 결과</a:t>
            </a:r>
            <a:endParaRPr lang="en-US" altLang="ko-KR" dirty="0"/>
          </a:p>
          <a:p>
            <a:r>
              <a:rPr lang="ko-KR" altLang="en-US" dirty="0"/>
              <a:t>제품의 특성 분석을 통해</a:t>
            </a:r>
            <a:r>
              <a:rPr lang="en-US" altLang="ko-KR" dirty="0"/>
              <a:t>, </a:t>
            </a:r>
            <a:r>
              <a:rPr lang="ko-KR" altLang="en-US" dirty="0"/>
              <a:t>이용자 관점 판매율 향상과 기업 관점의 앱 활성화를 위한 비즈니스 제안을 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235F-C59C-BE3A-3E80-6D5D72FD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19D174-A992-9D57-32A3-6677F3E42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307D3E-0C42-D02C-C6A9-809E82EDE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F3E94-B566-D1FA-729A-14C611FE4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0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FC5B5C-2BEC-64C7-4CF2-66ACB930C87F}"/>
              </a:ext>
            </a:extLst>
          </p:cNvPr>
          <p:cNvSpPr/>
          <p:nvPr userDrawn="1"/>
        </p:nvSpPr>
        <p:spPr>
          <a:xfrm>
            <a:off x="0" y="1697335"/>
            <a:ext cx="1600200" cy="973283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3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2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5C9FDD-33A3-0642-9EEA-CBFB29E37625}"/>
              </a:ext>
            </a:extLst>
          </p:cNvPr>
          <p:cNvSpPr/>
          <p:nvPr userDrawn="1"/>
        </p:nvSpPr>
        <p:spPr>
          <a:xfrm>
            <a:off x="0" y="1697335"/>
            <a:ext cx="1600200" cy="9732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91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3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D9C31F9-3537-8172-76EB-1B6AB78F7103}"/>
              </a:ext>
            </a:extLst>
          </p:cNvPr>
          <p:cNvSpPr/>
          <p:nvPr userDrawn="1"/>
        </p:nvSpPr>
        <p:spPr>
          <a:xfrm>
            <a:off x="0" y="1697335"/>
            <a:ext cx="1600200" cy="973283"/>
          </a:xfrm>
          <a:prstGeom prst="rect">
            <a:avLst/>
          </a:prstGeom>
          <a:solidFill>
            <a:srgbClr val="CD0F4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5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2D053C-8786-E096-A686-793594CB6036}"/>
              </a:ext>
            </a:extLst>
          </p:cNvPr>
          <p:cNvSpPr/>
          <p:nvPr userDrawn="1"/>
        </p:nvSpPr>
        <p:spPr>
          <a:xfrm>
            <a:off x="0" y="0"/>
            <a:ext cx="2815771" cy="6858000"/>
          </a:xfrm>
          <a:prstGeom prst="rect">
            <a:avLst/>
          </a:prstGeom>
          <a:solidFill>
            <a:srgbClr val="F5F5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BE1F34-2371-D3CE-C6B4-C9A144EAC991}"/>
              </a:ext>
            </a:extLst>
          </p:cNvPr>
          <p:cNvSpPr/>
          <p:nvPr userDrawn="1"/>
        </p:nvSpPr>
        <p:spPr>
          <a:xfrm>
            <a:off x="0" y="627743"/>
            <a:ext cx="723900" cy="720000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9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AE239A-6906-B7AC-C268-C6A3F741DD6C}"/>
              </a:ext>
            </a:extLst>
          </p:cNvPr>
          <p:cNvSpPr/>
          <p:nvPr userDrawn="1"/>
        </p:nvSpPr>
        <p:spPr>
          <a:xfrm>
            <a:off x="0" y="1"/>
            <a:ext cx="117483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C24F5F-BE2E-B59E-12D9-7698FF2BFBFB}"/>
              </a:ext>
            </a:extLst>
          </p:cNvPr>
          <p:cNvSpPr/>
          <p:nvPr userDrawn="1"/>
        </p:nvSpPr>
        <p:spPr>
          <a:xfrm>
            <a:off x="0" y="2184401"/>
            <a:ext cx="5314950" cy="1841500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45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F8B6B-565B-1DBE-DEC7-61639B4AAFDF}"/>
              </a:ext>
            </a:extLst>
          </p:cNvPr>
          <p:cNvSpPr/>
          <p:nvPr userDrawn="1"/>
        </p:nvSpPr>
        <p:spPr>
          <a:xfrm>
            <a:off x="0" y="342664"/>
            <a:ext cx="444500" cy="274737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4C977-078B-5C3E-87CE-068AEF9FEE6B}"/>
              </a:ext>
            </a:extLst>
          </p:cNvPr>
          <p:cNvSpPr/>
          <p:nvPr userDrawn="1"/>
        </p:nvSpPr>
        <p:spPr>
          <a:xfrm>
            <a:off x="0" y="6583263"/>
            <a:ext cx="12192000" cy="274737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8E9BB4-8409-9C37-61FC-3B5BBEEF107C}"/>
              </a:ext>
            </a:extLst>
          </p:cNvPr>
          <p:cNvSpPr/>
          <p:nvPr userDrawn="1"/>
        </p:nvSpPr>
        <p:spPr>
          <a:xfrm>
            <a:off x="0" y="1"/>
            <a:ext cx="12192000" cy="6235699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93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0" r:id="rId4"/>
    <p:sldLayoutId id="2147483663" r:id="rId5"/>
    <p:sldLayoutId id="2147483652" r:id="rId6"/>
    <p:sldLayoutId id="2147483653" r:id="rId7"/>
    <p:sldLayoutId id="2147483654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A7B3F9B-41CA-45A1-8869-59CB09A68084}"/>
              </a:ext>
            </a:extLst>
          </p:cNvPr>
          <p:cNvSpPr txBox="1"/>
          <p:nvPr/>
        </p:nvSpPr>
        <p:spPr>
          <a:xfrm>
            <a:off x="8229328" y="327966"/>
            <a:ext cx="3411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Update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2025.02.27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905D9-8DAE-A0C8-0825-63AF510CBD9D}"/>
              </a:ext>
            </a:extLst>
          </p:cNvPr>
          <p:cNvSpPr txBox="1"/>
          <p:nvPr/>
        </p:nvSpPr>
        <p:spPr>
          <a:xfrm>
            <a:off x="2438400" y="1697335"/>
            <a:ext cx="868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300" dirty="0">
                <a:solidFill>
                  <a:srgbClr val="03254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DATATON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90E5F-DDC8-49FE-97D9-BEB2BF03A1B7}"/>
              </a:ext>
            </a:extLst>
          </p:cNvPr>
          <p:cNvSpPr txBox="1"/>
          <p:nvPr/>
        </p:nvSpPr>
        <p:spPr>
          <a:xfrm>
            <a:off x="7759822" y="5048661"/>
            <a:ext cx="2692497" cy="102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200" dirty="0" err="1">
                <a:solidFill>
                  <a:srgbClr val="03254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김헌수</a:t>
            </a:r>
            <a:endParaRPr lang="en-US" altLang="ko-KR" sz="1200" dirty="0">
              <a:solidFill>
                <a:srgbClr val="03254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200" dirty="0">
                <a:solidFill>
                  <a:srgbClr val="03254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김상혁</a:t>
            </a:r>
            <a:endParaRPr lang="en-US" altLang="ko-KR" sz="1200" dirty="0">
              <a:solidFill>
                <a:srgbClr val="03254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200" dirty="0">
                <a:solidFill>
                  <a:srgbClr val="03254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박성환</a:t>
            </a:r>
            <a:endParaRPr lang="en-US" altLang="ko-KR" sz="1200" dirty="0">
              <a:solidFill>
                <a:srgbClr val="03254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200" dirty="0" err="1">
                <a:solidFill>
                  <a:srgbClr val="03254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최유빈</a:t>
            </a:r>
            <a:endParaRPr lang="ko-KR" altLang="en-US" sz="1200" dirty="0">
              <a:solidFill>
                <a:srgbClr val="03254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11F5B-C950-46B2-9B03-70AF6A74DA28}"/>
              </a:ext>
            </a:extLst>
          </p:cNvPr>
          <p:cNvSpPr txBox="1"/>
          <p:nvPr/>
        </p:nvSpPr>
        <p:spPr>
          <a:xfrm>
            <a:off x="7759822" y="4593985"/>
            <a:ext cx="2692497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dirty="0" err="1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오마카세</a:t>
            </a:r>
            <a:r>
              <a:rPr lang="ko-KR" altLang="en-US" sz="2000" dirty="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조</a:t>
            </a:r>
            <a:endParaRPr lang="ko-KR" altLang="en-US" sz="1600" dirty="0">
              <a:solidFill>
                <a:srgbClr val="03254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00A3D0-91D0-4170-8E34-DFEEBA7A9DE8}"/>
              </a:ext>
            </a:extLst>
          </p:cNvPr>
          <p:cNvCxnSpPr>
            <a:cxnSpLocks/>
          </p:cNvCxnSpPr>
          <p:nvPr/>
        </p:nvCxnSpPr>
        <p:spPr>
          <a:xfrm>
            <a:off x="2438400" y="2670618"/>
            <a:ext cx="9753600" cy="0"/>
          </a:xfrm>
          <a:prstGeom prst="line">
            <a:avLst/>
          </a:prstGeom>
          <a:ln w="38100">
            <a:solidFill>
              <a:srgbClr val="03254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13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1BCB-4AEC-4EC4-27FA-641E061C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826710-8656-C2CC-17A3-9A6CBFA5B4E9}"/>
              </a:ext>
            </a:extLst>
          </p:cNvPr>
          <p:cNvGrpSpPr/>
          <p:nvPr/>
        </p:nvGrpSpPr>
        <p:grpSpPr>
          <a:xfrm>
            <a:off x="4112964" y="1357926"/>
            <a:ext cx="5563598" cy="3423952"/>
            <a:chOff x="4507990" y="1663700"/>
            <a:chExt cx="5563598" cy="3423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75BE5-A9FE-5872-E6F4-74EEC0C4F24E}"/>
                </a:ext>
              </a:extLst>
            </p:cNvPr>
            <p:cNvSpPr txBox="1"/>
            <p:nvPr/>
          </p:nvSpPr>
          <p:spPr>
            <a:xfrm>
              <a:off x="4507990" y="1735131"/>
              <a:ext cx="5563598" cy="335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INTRODUCE</a:t>
              </a: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중고거래 비즈니스 및 분석 방향성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현황 파악 및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전처리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Feature Engineering</a:t>
              </a: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데이터 활용 및 판매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예상율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판매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예상율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비즈니스 적용시</a:t>
              </a: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기대효과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9D73D23-DF35-716D-2C8F-67D44C767D6A}"/>
                </a:ext>
              </a:extLst>
            </p:cNvPr>
            <p:cNvCxnSpPr/>
            <p:nvPr/>
          </p:nvCxnSpPr>
          <p:spPr>
            <a:xfrm>
              <a:off x="4604646" y="1663700"/>
              <a:ext cx="1801535" cy="0"/>
            </a:xfrm>
            <a:prstGeom prst="line">
              <a:avLst/>
            </a:prstGeom>
            <a:ln w="28575">
              <a:solidFill>
                <a:srgbClr val="03254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939CDA-0EE9-9FAB-22A3-D3F4AD6BB2F8}"/>
              </a:ext>
            </a:extLst>
          </p:cNvPr>
          <p:cNvSpPr txBox="1"/>
          <p:nvPr/>
        </p:nvSpPr>
        <p:spPr>
          <a:xfrm>
            <a:off x="660400" y="778331"/>
            <a:ext cx="213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3254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 리마인드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A220CC9-5E6E-24AD-83D7-77B2A2B7DF3D}"/>
              </a:ext>
            </a:extLst>
          </p:cNvPr>
          <p:cNvSpPr/>
          <p:nvPr/>
        </p:nvSpPr>
        <p:spPr>
          <a:xfrm>
            <a:off x="3727481" y="2702354"/>
            <a:ext cx="277906" cy="2079524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483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F7F75-FA23-4B30-3ABB-770CCEE56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50F96A-7C21-B28A-7081-329E8015E60A}"/>
              </a:ext>
            </a:extLst>
          </p:cNvPr>
          <p:cNvCxnSpPr>
            <a:cxnSpLocks/>
          </p:cNvCxnSpPr>
          <p:nvPr/>
        </p:nvCxnSpPr>
        <p:spPr>
          <a:xfrm>
            <a:off x="6168570" y="3342808"/>
            <a:ext cx="3336384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A1F072-1BB2-F092-3DAB-489659CCA69C}"/>
              </a:ext>
            </a:extLst>
          </p:cNvPr>
          <p:cNvSpPr txBox="1"/>
          <p:nvPr/>
        </p:nvSpPr>
        <p:spPr>
          <a:xfrm>
            <a:off x="3197931" y="2930003"/>
            <a:ext cx="227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프로세스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-2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2D2070-7451-06AB-18A6-E480CF7B8F9C}"/>
              </a:ext>
            </a:extLst>
          </p:cNvPr>
          <p:cNvCxnSpPr>
            <a:cxnSpLocks/>
          </p:cNvCxnSpPr>
          <p:nvPr/>
        </p:nvCxnSpPr>
        <p:spPr>
          <a:xfrm>
            <a:off x="3275965" y="2879203"/>
            <a:ext cx="1581785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91053B-BBFB-3932-EF93-9A49C33F318E}"/>
              </a:ext>
            </a:extLst>
          </p:cNvPr>
          <p:cNvSpPr txBox="1"/>
          <p:nvPr/>
        </p:nvSpPr>
        <p:spPr>
          <a:xfrm>
            <a:off x="6110514" y="2499116"/>
            <a:ext cx="4028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현황 파악 및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04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0AAA-AECD-605A-FB67-B92A53E0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58BA62A-E5B6-0125-E1C2-B9AF44F4D3A6}"/>
              </a:ext>
            </a:extLst>
          </p:cNvPr>
          <p:cNvSpPr/>
          <p:nvPr/>
        </p:nvSpPr>
        <p:spPr>
          <a:xfrm>
            <a:off x="550863" y="889360"/>
            <a:ext cx="11004643" cy="1024575"/>
          </a:xfrm>
          <a:prstGeom prst="roundRect">
            <a:avLst>
              <a:gd name="adj" fmla="val 5292"/>
            </a:avLst>
          </a:prstGeom>
          <a:solidFill>
            <a:schemeClr val="bg1">
              <a:lumMod val="85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43C0D-6AEA-0829-3982-E0D50E397382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확인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CB45D6-374B-C0DF-40D7-F8CE696D86DC}"/>
              </a:ext>
            </a:extLst>
          </p:cNvPr>
          <p:cNvSpPr/>
          <p:nvPr/>
        </p:nvSpPr>
        <p:spPr>
          <a:xfrm>
            <a:off x="550863" y="889360"/>
            <a:ext cx="1968219" cy="1024575"/>
          </a:xfrm>
          <a:prstGeom prst="roundRect">
            <a:avLst>
              <a:gd name="adj" fmla="val 6167"/>
            </a:avLst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4B640-6AD4-F67F-721B-7DD5B66B8636}"/>
              </a:ext>
            </a:extLst>
          </p:cNvPr>
          <p:cNvSpPr txBox="1"/>
          <p:nvPr/>
        </p:nvSpPr>
        <p:spPr>
          <a:xfrm>
            <a:off x="851647" y="1247758"/>
            <a:ext cx="135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Train.tsv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6E9F75-015D-6CEC-23A1-2F68DBDD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804" b="76460"/>
          <a:stretch/>
        </p:blipFill>
        <p:spPr>
          <a:xfrm>
            <a:off x="1908372" y="2070734"/>
            <a:ext cx="9776655" cy="769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C074512-F95D-845D-E0C6-39DDF0FA082A}"/>
              </a:ext>
            </a:extLst>
          </p:cNvPr>
          <p:cNvSpPr/>
          <p:nvPr/>
        </p:nvSpPr>
        <p:spPr>
          <a:xfrm>
            <a:off x="2771482" y="1012942"/>
            <a:ext cx="7824800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 예측 데이터라 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셋을 포함한 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데이터가 있었으나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Price 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포함된 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데이터로 분석 </a:t>
            </a:r>
            <a:endParaRPr lang="en-US" altLang="ko-KR" sz="14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148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 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2535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 데이터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8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컬럼</a:t>
            </a:r>
            <a:endParaRPr lang="en-US" altLang="ko-KR" sz="14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674E36-1943-25B9-6A1F-4780188C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619" r="369"/>
          <a:stretch/>
        </p:blipFill>
        <p:spPr>
          <a:xfrm>
            <a:off x="1892581" y="3008737"/>
            <a:ext cx="9662925" cy="502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0A2BB9-AFB3-CB73-8B30-E557858DB311}"/>
              </a:ext>
            </a:extLst>
          </p:cNvPr>
          <p:cNvSpPr txBox="1"/>
          <p:nvPr/>
        </p:nvSpPr>
        <p:spPr>
          <a:xfrm>
            <a:off x="5526741" y="2731625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…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C7D0F4-F21B-24E4-B436-73A2B5AEDC7E}"/>
              </a:ext>
            </a:extLst>
          </p:cNvPr>
          <p:cNvSpPr txBox="1"/>
          <p:nvPr/>
        </p:nvSpPr>
        <p:spPr>
          <a:xfrm>
            <a:off x="2519082" y="2700960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…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31A02-3C32-F832-E110-D7C275AD0FA6}"/>
              </a:ext>
            </a:extLst>
          </p:cNvPr>
          <p:cNvSpPr txBox="1"/>
          <p:nvPr/>
        </p:nvSpPr>
        <p:spPr>
          <a:xfrm>
            <a:off x="8086164" y="2700960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…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0E91BC6-D39A-3118-CA41-E5E3CDD1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369" y="3655517"/>
            <a:ext cx="4675561" cy="2383688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844FA32-F5D4-3CBD-B3C1-4A73336A97FD}"/>
              </a:ext>
            </a:extLst>
          </p:cNvPr>
          <p:cNvGrpSpPr/>
          <p:nvPr/>
        </p:nvGrpSpPr>
        <p:grpSpPr>
          <a:xfrm>
            <a:off x="558118" y="1974476"/>
            <a:ext cx="1126142" cy="297856"/>
            <a:chOff x="1097697" y="1096862"/>
            <a:chExt cx="1848444" cy="328483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ED91AE9-2270-3A50-E350-D632E702310E}"/>
                </a:ext>
              </a:extLst>
            </p:cNvPr>
            <p:cNvSpPr/>
            <p:nvPr/>
          </p:nvSpPr>
          <p:spPr>
            <a:xfrm>
              <a:off x="1097697" y="1117568"/>
              <a:ext cx="1791397" cy="307777"/>
            </a:xfrm>
            <a:prstGeom prst="roundRect">
              <a:avLst>
                <a:gd name="adj" fmla="val 50000"/>
              </a:avLst>
            </a:prstGeom>
            <a:solidFill>
              <a:srgbClr val="03254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542A74-D16C-C85A-1C2C-E4E71A96F323}"/>
                </a:ext>
              </a:extLst>
            </p:cNvPr>
            <p:cNvSpPr txBox="1"/>
            <p:nvPr/>
          </p:nvSpPr>
          <p:spPr>
            <a:xfrm>
              <a:off x="1465555" y="1096862"/>
              <a:ext cx="148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40ACB7-5039-9378-8FFC-A26D0742260B}"/>
              </a:ext>
            </a:extLst>
          </p:cNvPr>
          <p:cNvGrpSpPr/>
          <p:nvPr/>
        </p:nvGrpSpPr>
        <p:grpSpPr>
          <a:xfrm>
            <a:off x="558118" y="3636742"/>
            <a:ext cx="1091387" cy="307777"/>
            <a:chOff x="1097697" y="1096862"/>
            <a:chExt cx="1791397" cy="339424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2D0E3A35-2135-1A17-DC68-88A3C3C74F1E}"/>
                </a:ext>
              </a:extLst>
            </p:cNvPr>
            <p:cNvSpPr/>
            <p:nvPr/>
          </p:nvSpPr>
          <p:spPr>
            <a:xfrm>
              <a:off x="1097697" y="1117568"/>
              <a:ext cx="1791397" cy="307777"/>
            </a:xfrm>
            <a:prstGeom prst="roundRect">
              <a:avLst>
                <a:gd name="adj" fmla="val 50000"/>
              </a:avLst>
            </a:prstGeom>
            <a:solidFill>
              <a:srgbClr val="03254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CC378D-93D8-67B9-3ECB-9214F949499A}"/>
                </a:ext>
              </a:extLst>
            </p:cNvPr>
            <p:cNvSpPr txBox="1"/>
            <p:nvPr/>
          </p:nvSpPr>
          <p:spPr>
            <a:xfrm>
              <a:off x="1155722" y="1096862"/>
              <a:ext cx="1675654" cy="339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컬럼명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상세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43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78076-2A0A-6CBE-BE2A-48B73004F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90E2F58-234B-E60B-AEA2-7E5DABA8C525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24C34-71CA-CB6D-54A7-C94751F46098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결측치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대체 및 제거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4FDA78-09FA-E996-C13C-8EC509626DF4}"/>
              </a:ext>
            </a:extLst>
          </p:cNvPr>
          <p:cNvSpPr/>
          <p:nvPr/>
        </p:nvSpPr>
        <p:spPr>
          <a:xfrm>
            <a:off x="662742" y="4606597"/>
            <a:ext cx="5433258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Category_name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Brand_name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多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nan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unkown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대체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Brand_name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nan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unkown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대체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Item_descriptio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 description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대체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  <a:endParaRPr lang="ko-KR" altLang="ko-KR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BC556-31D2-0231-3989-4FF667B6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0" y="1343626"/>
            <a:ext cx="4734586" cy="3258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7B2E4A-3A08-B87D-AE24-74E40989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99" y="1343626"/>
            <a:ext cx="622737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0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1E27-6F20-AA1B-7012-A24FA893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0437BE-2AE8-065B-58E1-A8EAA5CB9475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3A09-6B73-611F-222C-82D4BAB7429E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_Price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AD4FE9-0328-AAB8-5F5D-C6B6EDAB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823381"/>
            <a:ext cx="4277322" cy="381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3B45D1-E425-05DB-44CA-CA6819A0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14627"/>
            <a:ext cx="3311718" cy="220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57D136-46E2-AD50-4630-746E68C9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919" y="1526214"/>
            <a:ext cx="1614114" cy="19027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12ED38D-029D-FF79-96EC-5ABE65FB3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22" y="1243349"/>
            <a:ext cx="5479211" cy="23790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1C531E8-03B7-5353-9665-DE51F63DA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926" y="3763591"/>
            <a:ext cx="5479211" cy="25745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DE29A3-3776-D9C4-58D6-CF75C0F0DE8F}"/>
              </a:ext>
            </a:extLst>
          </p:cNvPr>
          <p:cNvSpPr/>
          <p:nvPr/>
        </p:nvSpPr>
        <p:spPr>
          <a:xfrm>
            <a:off x="368990" y="4405376"/>
            <a:ext cx="6837722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Price = 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제외하였음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저가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구간에 </a:t>
            </a:r>
            <a:r>
              <a:rPr lang="ko-KR" altLang="en-US" kern="10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몰려있는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경향성을 확인 </a:t>
            </a: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($150 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 多</a:t>
            </a: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카테고리별 고가의 제품도 있기 때문에 이상치를 따로 </a:t>
            </a:r>
            <a:r>
              <a:rPr lang="ko-KR" altLang="en-US" kern="100" spc="-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제거  </a:t>
            </a:r>
            <a:r>
              <a:rPr lang="en-US" altLang="ko-KR" kern="100" spc="-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 컬럼만 있을 뿐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팔린 여부에 대한 </a:t>
            </a:r>
            <a:r>
              <a:rPr lang="ko-KR" altLang="en-US" kern="100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컬럼은 없어 아쉬움</a:t>
            </a:r>
            <a:endParaRPr lang="ko-KR" altLang="ko-KR" kern="100" dirty="0">
              <a:solidFill>
                <a:srgbClr val="FF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05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0B5B-0E0E-67ED-FCBC-CE21DCAA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6422836-A52C-B639-914E-8B70673AA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" b="7713"/>
          <a:stretch/>
        </p:blipFill>
        <p:spPr bwMode="auto">
          <a:xfrm>
            <a:off x="6635585" y="3619927"/>
            <a:ext cx="5009488" cy="229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603B1D-B7F2-10FF-EBD1-4B53E869C9FC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37108-70C6-3D12-7BC7-CC40EC763B34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Brand_name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55D7F-FF50-955E-5A5B-769C4E62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99" y="1536457"/>
            <a:ext cx="7640116" cy="2229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A48555-2F13-C526-B2CD-CB251F282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9" y="3765618"/>
            <a:ext cx="5512787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575F60-F41F-EF11-CDA9-9317487BDCCD}"/>
              </a:ext>
            </a:extLst>
          </p:cNvPr>
          <p:cNvSpPr/>
          <p:nvPr/>
        </p:nvSpPr>
        <p:spPr>
          <a:xfrm>
            <a:off x="662741" y="4606597"/>
            <a:ext cx="7244129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Brand_name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unique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</a:t>
            </a: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4810</a:t>
            </a:r>
            <a:r>
              <a:rPr lang="ko-KR" altLang="en-US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endParaRPr lang="en-US" altLang="ko-KR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빈도수 상위에 있는 브랜드가 전체의 </a:t>
            </a:r>
            <a:r>
              <a:rPr lang="en-US" altLang="ko-KR" u="sng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73%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차지함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브랜드를 사용하기보다 범주형으로 나눌 필요성이 보임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플랫폼 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언급량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100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여부에 따라 범주형 컬럼 생성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DF4E42-5D15-6141-EA5E-1B83E27788D0}"/>
              </a:ext>
            </a:extLst>
          </p:cNvPr>
          <p:cNvSpPr/>
          <p:nvPr/>
        </p:nvSpPr>
        <p:spPr>
          <a:xfrm>
            <a:off x="7019365" y="3619927"/>
            <a:ext cx="295835" cy="21663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96C4B3-C643-D1BE-A41F-42C4795B6EA8}"/>
              </a:ext>
            </a:extLst>
          </p:cNvPr>
          <p:cNvSpPr/>
          <p:nvPr/>
        </p:nvSpPr>
        <p:spPr>
          <a:xfrm>
            <a:off x="6780991" y="3979289"/>
            <a:ext cx="746632" cy="223521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BD66E5-D06A-8571-4E33-0CC00E14FA18}"/>
              </a:ext>
            </a:extLst>
          </p:cNvPr>
          <p:cNvSpPr/>
          <p:nvPr/>
        </p:nvSpPr>
        <p:spPr>
          <a:xfrm>
            <a:off x="6759312" y="3911309"/>
            <a:ext cx="82109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en-US" altLang="ko-KR" sz="1200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73% </a:t>
            </a:r>
            <a:r>
              <a:rPr lang="ko-KR" altLang="en-US" sz="1200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차지</a:t>
            </a:r>
            <a:endParaRPr lang="ko-KR" altLang="ko-KR" sz="1200" kern="1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40C847-C1BD-C3BB-9A6C-C91425C3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91" y="1348331"/>
            <a:ext cx="4881825" cy="18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8B65-0ADB-F0B6-FDC9-D6537CB33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2CA31D2-36AE-B0CC-B8F7-CC5C2D3E3B3C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05A8B-EA4D-9F02-436E-E8FB890F61E3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Category_name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EB1883-9403-BBF8-3D35-79779853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71" y="1412591"/>
            <a:ext cx="5110026" cy="34186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7C1F0D-4F6B-52B4-B85F-58D045BD291C}"/>
              </a:ext>
            </a:extLst>
          </p:cNvPr>
          <p:cNvSpPr/>
          <p:nvPr/>
        </p:nvSpPr>
        <p:spPr>
          <a:xfrm>
            <a:off x="550863" y="4842141"/>
            <a:ext cx="10861992" cy="17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athletic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apperel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pans,tights,leggings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같은 너무 세분화된 형식으로 이루어져 정제 필요하다 판단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 / 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기준으로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split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맨 처음의 단어를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main_category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생성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women ,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men , others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라는 모호한 카테고리명 존재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2depth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컬럼을 가져와 상세화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(women’s handbag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트렌드 경향성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볼 수 있다면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좋을 것 같다는 의견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8250DC-A204-8BD5-DC7B-CB702DC8FB0D}"/>
              </a:ext>
            </a:extLst>
          </p:cNvPr>
          <p:cNvGrpSpPr/>
          <p:nvPr/>
        </p:nvGrpSpPr>
        <p:grpSpPr>
          <a:xfrm>
            <a:off x="931546" y="1402984"/>
            <a:ext cx="3272117" cy="3418631"/>
            <a:chOff x="779146" y="1400948"/>
            <a:chExt cx="3272117" cy="357926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E9507B-EFDC-D0B9-191D-31094CDE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38" b="34222"/>
            <a:stretch/>
          </p:blipFill>
          <p:spPr>
            <a:xfrm>
              <a:off x="779146" y="1400948"/>
              <a:ext cx="3272117" cy="357926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37636D-6D2C-05A1-3F5C-053706EE1F3A}"/>
                </a:ext>
              </a:extLst>
            </p:cNvPr>
            <p:cNvSpPr/>
            <p:nvPr/>
          </p:nvSpPr>
          <p:spPr>
            <a:xfrm>
              <a:off x="2895600" y="1414627"/>
              <a:ext cx="788894" cy="12730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category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10890C-004A-E8B0-C76E-E8365963651A}"/>
              </a:ext>
            </a:extLst>
          </p:cNvPr>
          <p:cNvSpPr/>
          <p:nvPr/>
        </p:nvSpPr>
        <p:spPr>
          <a:xfrm>
            <a:off x="6508377" y="3924728"/>
            <a:ext cx="295835" cy="459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4D530-7EF0-82B8-BE05-ED0916BBB78A}"/>
              </a:ext>
            </a:extLst>
          </p:cNvPr>
          <p:cNvSpPr/>
          <p:nvPr/>
        </p:nvSpPr>
        <p:spPr>
          <a:xfrm>
            <a:off x="8148349" y="3924728"/>
            <a:ext cx="295835" cy="459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2F0304-4CE0-2AA3-B938-F91A040C4844}"/>
              </a:ext>
            </a:extLst>
          </p:cNvPr>
          <p:cNvSpPr/>
          <p:nvPr/>
        </p:nvSpPr>
        <p:spPr>
          <a:xfrm>
            <a:off x="9304263" y="3924728"/>
            <a:ext cx="295835" cy="459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319EF9-9F0E-112A-4E1E-11DD56D7D0AE}"/>
              </a:ext>
            </a:extLst>
          </p:cNvPr>
          <p:cNvSpPr/>
          <p:nvPr/>
        </p:nvSpPr>
        <p:spPr>
          <a:xfrm>
            <a:off x="1206250" y="1537637"/>
            <a:ext cx="2630644" cy="3001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02FB09-7E16-18EB-3599-01E124D44F6D}"/>
              </a:ext>
            </a:extLst>
          </p:cNvPr>
          <p:cNvSpPr/>
          <p:nvPr/>
        </p:nvSpPr>
        <p:spPr>
          <a:xfrm>
            <a:off x="4203663" y="1392065"/>
            <a:ext cx="3272116" cy="1168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상위 카테고리로 묶을 필요성</a:t>
            </a:r>
            <a:endParaRPr lang="en-US" altLang="ko-KR" sz="1200" kern="100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카테고리별 트렌드 분석</a:t>
            </a:r>
            <a:r>
              <a:rPr lang="en-US" altLang="ko-KR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카테고리별 적정 가격인지 비교를 위해 </a:t>
            </a:r>
            <a:r>
              <a:rPr lang="en-US" altLang="ko-KR" sz="1200" kern="10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kern="100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ko-KR" altLang="ko-KR" sz="1200" kern="100" dirty="0">
              <a:solidFill>
                <a:srgbClr val="C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9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2C019-EFE5-783A-6EEA-CC5054B9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3D5B6C6-0422-DDBA-7570-5E1B87D82115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A9137-7D4C-F181-42F7-92EFE4F93F23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Item_condition_id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88105-CBA5-381B-EFDE-E100EEAF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414627"/>
            <a:ext cx="5545137" cy="34356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195C88-0D3E-F867-4F08-40817A1F66C1}"/>
              </a:ext>
            </a:extLst>
          </p:cNvPr>
          <p:cNvSpPr/>
          <p:nvPr/>
        </p:nvSpPr>
        <p:spPr>
          <a:xfrm>
            <a:off x="550862" y="4980215"/>
            <a:ext cx="10861992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값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새 상품급의 컨디션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개수가 가장 많음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5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값이 너무 적어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5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값을 이상치로 제거 여부에 대해 논의하였으나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품질 가장 낮은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번을 남기고 묶어서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 범주형 데이터를 생성 하는 것으로 결정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15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2F230-E90B-F84D-43DA-02B198EA8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4DE7F2D-4F05-9D93-8327-4D8E8CED2546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ED920-51D9-8B5F-75B0-BEF3594D5D22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_Shipping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B9056A-D2BF-346D-7A1B-8CFC80053C7E}"/>
              </a:ext>
            </a:extLst>
          </p:cNvPr>
          <p:cNvSpPr/>
          <p:nvPr/>
        </p:nvSpPr>
        <p:spPr>
          <a:xfrm>
            <a:off x="550862" y="4988765"/>
            <a:ext cx="111585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0(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구매자가 배송비 부담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55.3%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높게 나타남 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구매자가 배송비를 부담하는 상품의 평균 가격이 더 높게 나타남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구매자 배송비 부담 상품은 상대적은 고가일 가능성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O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저가 상품은 판매자가 배송비를 부담하는 방식으로 판매량을 유지하려는 전략을 사용하는 것으로 보임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710A6E-9A96-3773-6984-66F9EAB95633}"/>
              </a:ext>
            </a:extLst>
          </p:cNvPr>
          <p:cNvGrpSpPr/>
          <p:nvPr/>
        </p:nvGrpSpPr>
        <p:grpSpPr>
          <a:xfrm>
            <a:off x="457200" y="1703293"/>
            <a:ext cx="3012772" cy="2935195"/>
            <a:chOff x="726141" y="1703293"/>
            <a:chExt cx="3012772" cy="29351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20E36D-535E-7274-3B76-05D651314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38" t="1458" r="2835" b="3107"/>
            <a:stretch/>
          </p:blipFill>
          <p:spPr>
            <a:xfrm>
              <a:off x="726141" y="1703293"/>
              <a:ext cx="3012772" cy="293519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88AD205-82D5-BB6E-FC04-03603FF784F9}"/>
                </a:ext>
              </a:extLst>
            </p:cNvPr>
            <p:cNvSpPr/>
            <p:nvPr/>
          </p:nvSpPr>
          <p:spPr>
            <a:xfrm>
              <a:off x="1285817" y="1986001"/>
              <a:ext cx="804437" cy="419154"/>
            </a:xfrm>
            <a:prstGeom prst="rect">
              <a:avLst/>
            </a:prstGeom>
            <a:solidFill>
              <a:srgbClr val="3C6682"/>
            </a:solidFill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600" kern="1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55.3%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1E789E1-4129-5124-894D-872448355671}"/>
                </a:ext>
              </a:extLst>
            </p:cNvPr>
            <p:cNvSpPr/>
            <p:nvPr/>
          </p:nvSpPr>
          <p:spPr>
            <a:xfrm>
              <a:off x="2699765" y="2492647"/>
              <a:ext cx="804437" cy="419154"/>
            </a:xfrm>
            <a:prstGeom prst="rect">
              <a:avLst/>
            </a:prstGeom>
            <a:solidFill>
              <a:srgbClr val="45A778"/>
            </a:solidFill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600" kern="1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44.7%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BD079DF-AE56-7299-07EB-ED6B18C2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2" t="7458" r="7537" b="2800"/>
          <a:stretch/>
        </p:blipFill>
        <p:spPr>
          <a:xfrm>
            <a:off x="3794937" y="1566209"/>
            <a:ext cx="3224921" cy="3209362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058E537-E603-D259-A661-1D19A44F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41" y="1566209"/>
            <a:ext cx="4581258" cy="29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1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13A4-3485-E9D0-2C7B-9497C64C3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2CC1A95-01A1-27E2-54D9-A68C0BDB42FE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1D5EC-BCFB-1A19-4C25-D1B4630DA91F}"/>
              </a:ext>
            </a:extLst>
          </p:cNvPr>
          <p:cNvSpPr txBox="1"/>
          <p:nvPr/>
        </p:nvSpPr>
        <p:spPr>
          <a:xfrm>
            <a:off x="550863" y="792326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2-6.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컬럼 확인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Item_description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5E583-C555-3D12-CCFF-0A0E5A2D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5258"/>
            <a:ext cx="3577359" cy="3072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6222C3-70C5-809D-F72D-0A2D82768428}"/>
              </a:ext>
            </a:extLst>
          </p:cNvPr>
          <p:cNvSpPr/>
          <p:nvPr/>
        </p:nvSpPr>
        <p:spPr>
          <a:xfrm>
            <a:off x="550862" y="4988765"/>
            <a:ext cx="113109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Item_description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null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값은 약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5%(8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좌측 밀집되어 있어 대부분 짧은 설명이 많음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가격이 낮을 수록 설명이 짧은 경향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일부 고가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저가의 상품은 긴 설명을 가지고 있는 경우도 있으나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길이는 가격에 큰 영향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X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상품 상태에 따라 설명 길이 차이가 없음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설명의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길이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’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가 아닌 설명의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내용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’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을 분석해 볼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필요있다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판단됨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910AA4-9894-A8F3-B96B-EE3B1229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59" y="1585257"/>
            <a:ext cx="3577359" cy="307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06D292-716F-47DB-FD2C-348E53FA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53" y="1750891"/>
            <a:ext cx="4302947" cy="29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5C6366-A748-75D8-ED5C-BB59A055EE9F}"/>
              </a:ext>
            </a:extLst>
          </p:cNvPr>
          <p:cNvGrpSpPr/>
          <p:nvPr/>
        </p:nvGrpSpPr>
        <p:grpSpPr>
          <a:xfrm>
            <a:off x="4112964" y="1357926"/>
            <a:ext cx="5563598" cy="3423952"/>
            <a:chOff x="4507990" y="1663700"/>
            <a:chExt cx="5563598" cy="3423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616DB8-51FC-49C0-AE96-2C1C68FC1350}"/>
                </a:ext>
              </a:extLst>
            </p:cNvPr>
            <p:cNvSpPr txBox="1"/>
            <p:nvPr/>
          </p:nvSpPr>
          <p:spPr>
            <a:xfrm>
              <a:off x="4507990" y="1735131"/>
              <a:ext cx="5563598" cy="335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INTRODUCE</a:t>
              </a: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중고거래 비즈니스 및 분석 방향성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현황 파악 및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전처리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Feature Engineering</a:t>
              </a: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데이터 활용 및 판매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예상율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indent="-2160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판매 </a:t>
              </a:r>
              <a:r>
                <a:rPr lang="ko-KR" altLang="en-US" sz="2400" dirty="0" err="1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예상율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적용시</a:t>
              </a:r>
              <a:r>
                <a:rPr lang="en-US" altLang="ko-KR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400" dirty="0">
                  <a:solidFill>
                    <a:srgbClr val="032543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기대효과</a:t>
              </a:r>
              <a:endParaRPr lang="en-US" altLang="ko-KR" sz="2400" dirty="0">
                <a:solidFill>
                  <a:srgbClr val="03254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E42265A-CF58-47CD-BB9A-2592E1C1172B}"/>
                </a:ext>
              </a:extLst>
            </p:cNvPr>
            <p:cNvCxnSpPr/>
            <p:nvPr/>
          </p:nvCxnSpPr>
          <p:spPr>
            <a:xfrm>
              <a:off x="4604646" y="1663700"/>
              <a:ext cx="1801535" cy="0"/>
            </a:xfrm>
            <a:prstGeom prst="line">
              <a:avLst/>
            </a:prstGeom>
            <a:ln w="28575">
              <a:solidFill>
                <a:srgbClr val="03254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62144F-6D26-4D88-9EC8-AED4736CCCB7}"/>
              </a:ext>
            </a:extLst>
          </p:cNvPr>
          <p:cNvSpPr txBox="1"/>
          <p:nvPr/>
        </p:nvSpPr>
        <p:spPr>
          <a:xfrm>
            <a:off x="660400" y="778331"/>
            <a:ext cx="213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3254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CONTENTS</a:t>
            </a:r>
            <a:endParaRPr lang="ko-KR" altLang="en-US" sz="2400" dirty="0">
              <a:solidFill>
                <a:srgbClr val="03254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99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500B0-9D68-7A9B-C3AB-752C5E58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1F82A25-2937-8FF4-BB34-A607A98132AD}"/>
              </a:ext>
            </a:extLst>
          </p:cNvPr>
          <p:cNvSpPr/>
          <p:nvPr/>
        </p:nvSpPr>
        <p:spPr>
          <a:xfrm rot="5400000">
            <a:off x="2793778" y="3492516"/>
            <a:ext cx="4900827" cy="46895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1000"/>
                </a:schemeClr>
              </a:gs>
              <a:gs pos="0">
                <a:schemeClr val="bg1">
                  <a:lumMod val="5000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791C80-BB08-FC64-D637-DE7C8A8EC377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데이터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전처리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_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총의견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54023D-E3C5-79D4-D18A-3008FDD1CE0F}"/>
              </a:ext>
            </a:extLst>
          </p:cNvPr>
          <p:cNvGrpSpPr/>
          <p:nvPr/>
        </p:nvGrpSpPr>
        <p:grpSpPr>
          <a:xfrm>
            <a:off x="684270" y="814914"/>
            <a:ext cx="10823459" cy="461665"/>
            <a:chOff x="720840" y="638216"/>
            <a:chExt cx="10823459" cy="46166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5CC0175-EBD9-CE01-90AB-D0C8A828A298}"/>
                </a:ext>
              </a:extLst>
            </p:cNvPr>
            <p:cNvSpPr/>
            <p:nvPr/>
          </p:nvSpPr>
          <p:spPr>
            <a:xfrm>
              <a:off x="720840" y="659412"/>
              <a:ext cx="10823459" cy="419274"/>
            </a:xfrm>
            <a:prstGeom prst="roundRect">
              <a:avLst/>
            </a:prstGeom>
            <a:solidFill>
              <a:schemeClr val="bg1">
                <a:lumMod val="85000"/>
                <a:alpha val="6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CB4541-E053-D1B2-8391-D80123980AA1}"/>
                </a:ext>
              </a:extLst>
            </p:cNvPr>
            <p:cNvSpPr txBox="1"/>
            <p:nvPr/>
          </p:nvSpPr>
          <p:spPr>
            <a:xfrm>
              <a:off x="3379371" y="638216"/>
              <a:ext cx="5433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앞으로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Feature Engineering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방향은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?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0FBFE4-5BCD-AABD-A25E-AE96DB426F14}"/>
              </a:ext>
            </a:extLst>
          </p:cNvPr>
          <p:cNvSpPr/>
          <p:nvPr/>
        </p:nvSpPr>
        <p:spPr>
          <a:xfrm>
            <a:off x="5600700" y="1553450"/>
            <a:ext cx="5607337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카테고리별 평균 가격과 가격을 비교하는 컬럼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추가하여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판매자가 제시한 가격이 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적정 가격인지 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확인해보자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F7A411-D533-9CF9-8FBF-B905E5B90AFD}"/>
              </a:ext>
            </a:extLst>
          </p:cNvPr>
          <p:cNvSpPr/>
          <p:nvPr/>
        </p:nvSpPr>
        <p:spPr>
          <a:xfrm>
            <a:off x="5600700" y="2476827"/>
            <a:ext cx="5607337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카테고리별 판매 가격 평균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이나 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카테고리별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경향성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파악 필요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또는 카테고리별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경향성도 볼 수 있다면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1B4058-CF80-0810-5999-90F5DB8BCD84}"/>
              </a:ext>
            </a:extLst>
          </p:cNvPr>
          <p:cNvSpPr/>
          <p:nvPr/>
        </p:nvSpPr>
        <p:spPr>
          <a:xfrm>
            <a:off x="5600700" y="3397320"/>
            <a:ext cx="5607337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TOP 100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에 있는 브랜드 여부에 따른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범주형 컬럼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 필요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8602C1-F7B0-2DBB-8201-EB61B8685362}"/>
              </a:ext>
            </a:extLst>
          </p:cNvPr>
          <p:cNvSpPr/>
          <p:nvPr/>
        </p:nvSpPr>
        <p:spPr>
          <a:xfrm>
            <a:off x="5600700" y="4375692"/>
            <a:ext cx="5607337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새상품급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5(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안좋음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비중 차이가 워낙 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정확한 인사이트 도출을 위해 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범주형 컬럼 생성 필요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28A8B-672E-71CE-FB3D-8A6949DB6796}"/>
              </a:ext>
            </a:extLst>
          </p:cNvPr>
          <p:cNvSpPr/>
          <p:nvPr/>
        </p:nvSpPr>
        <p:spPr>
          <a:xfrm>
            <a:off x="983963" y="1671174"/>
            <a:ext cx="4025753" cy="5073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가격이 저가에 몰려 있음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FCCB5D-3B91-9579-657D-EE9835D63F54}"/>
              </a:ext>
            </a:extLst>
          </p:cNvPr>
          <p:cNvSpPr/>
          <p:nvPr/>
        </p:nvSpPr>
        <p:spPr>
          <a:xfrm>
            <a:off x="983963" y="2594551"/>
            <a:ext cx="4025753" cy="5073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상위 카테고리로 나눌 필요성 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147B28-9B23-F1AB-6361-273F2F11FD4D}"/>
              </a:ext>
            </a:extLst>
          </p:cNvPr>
          <p:cNvSpPr/>
          <p:nvPr/>
        </p:nvSpPr>
        <p:spPr>
          <a:xfrm>
            <a:off x="983963" y="3515044"/>
            <a:ext cx="4025753" cy="5073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빈도수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TOP 100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브랜드가 전체 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73%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C1EDB3A-201E-AA70-3725-083784B54C28}"/>
              </a:ext>
            </a:extLst>
          </p:cNvPr>
          <p:cNvSpPr/>
          <p:nvPr/>
        </p:nvSpPr>
        <p:spPr>
          <a:xfrm>
            <a:off x="983963" y="4493416"/>
            <a:ext cx="4025753" cy="5073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컨디션을 범주형 변수로 묶어본다면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D1DF2E4-F846-B765-3A9E-BCD471D87A5D}"/>
              </a:ext>
            </a:extLst>
          </p:cNvPr>
          <p:cNvSpPr/>
          <p:nvPr/>
        </p:nvSpPr>
        <p:spPr>
          <a:xfrm>
            <a:off x="5600700" y="5388516"/>
            <a:ext cx="5607337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단어수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보다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단어의 내용을 반영할 수 있는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긍부정어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관련 컬럼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생성 필요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BA1695A-567B-2807-C0FF-031633A81E34}"/>
              </a:ext>
            </a:extLst>
          </p:cNvPr>
          <p:cNvSpPr/>
          <p:nvPr/>
        </p:nvSpPr>
        <p:spPr>
          <a:xfrm>
            <a:off x="983963" y="5506240"/>
            <a:ext cx="4025753" cy="50732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단어수는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경향성 나타나지 않음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3447E2-1D59-7E4D-0030-EEC4351C1B34}"/>
              </a:ext>
            </a:extLst>
          </p:cNvPr>
          <p:cNvSpPr/>
          <p:nvPr/>
        </p:nvSpPr>
        <p:spPr>
          <a:xfrm>
            <a:off x="720841" y="1517845"/>
            <a:ext cx="76650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Price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F3EEDC9-72DF-DA4B-6D87-AB8CA7D3040B}"/>
              </a:ext>
            </a:extLst>
          </p:cNvPr>
          <p:cNvSpPr/>
          <p:nvPr/>
        </p:nvSpPr>
        <p:spPr>
          <a:xfrm>
            <a:off x="720841" y="2358403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Category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2411B43-7D98-3FF0-625C-6ADDFBE58B33}"/>
              </a:ext>
            </a:extLst>
          </p:cNvPr>
          <p:cNvSpPr/>
          <p:nvPr/>
        </p:nvSpPr>
        <p:spPr>
          <a:xfrm>
            <a:off x="720841" y="3262488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Brand Name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D67FE93-9856-EF14-3BEE-C6545D55D718}"/>
              </a:ext>
            </a:extLst>
          </p:cNvPr>
          <p:cNvSpPr/>
          <p:nvPr/>
        </p:nvSpPr>
        <p:spPr>
          <a:xfrm>
            <a:off x="720841" y="4286927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Condition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A96F6C0-F841-0077-30FE-4E1202987AAB}"/>
              </a:ext>
            </a:extLst>
          </p:cNvPr>
          <p:cNvSpPr/>
          <p:nvPr/>
        </p:nvSpPr>
        <p:spPr>
          <a:xfrm>
            <a:off x="720840" y="5264344"/>
            <a:ext cx="1793759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Item description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3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9375-1DFE-1EEC-935C-604A5FBF6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FE672A-91CD-F4D9-5AA3-C3718BF7CE68}"/>
              </a:ext>
            </a:extLst>
          </p:cNvPr>
          <p:cNvCxnSpPr>
            <a:cxnSpLocks/>
          </p:cNvCxnSpPr>
          <p:nvPr/>
        </p:nvCxnSpPr>
        <p:spPr>
          <a:xfrm>
            <a:off x="6168570" y="3342808"/>
            <a:ext cx="3336384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76C4A3-4F58-0FCE-C01D-B2728A08EC42}"/>
              </a:ext>
            </a:extLst>
          </p:cNvPr>
          <p:cNvSpPr txBox="1"/>
          <p:nvPr/>
        </p:nvSpPr>
        <p:spPr>
          <a:xfrm>
            <a:off x="3197931" y="2930003"/>
            <a:ext cx="227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프로세스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-3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79988A-2095-BF6D-055A-248567169032}"/>
              </a:ext>
            </a:extLst>
          </p:cNvPr>
          <p:cNvCxnSpPr>
            <a:cxnSpLocks/>
          </p:cNvCxnSpPr>
          <p:nvPr/>
        </p:nvCxnSpPr>
        <p:spPr>
          <a:xfrm>
            <a:off x="3275965" y="2879203"/>
            <a:ext cx="1581785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A1E8F-C072-8B79-A1C5-FDD100F75B5E}"/>
              </a:ext>
            </a:extLst>
          </p:cNvPr>
          <p:cNvSpPr txBox="1"/>
          <p:nvPr/>
        </p:nvSpPr>
        <p:spPr>
          <a:xfrm>
            <a:off x="6110514" y="2499116"/>
            <a:ext cx="4028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Feature </a:t>
            </a:r>
          </a:p>
          <a:p>
            <a:pPr algn="l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Engineering</a:t>
            </a:r>
          </a:p>
          <a:p>
            <a:pPr algn="l"/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4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45426-6B07-3523-E1B3-16A83A9D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49E5DA1-1479-18E9-E467-5EBA09977D67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9B728-ADEF-4B89-3BDB-EAF997501073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긍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·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부정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Count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BA1F4B-EECD-3295-4E59-7A468E0802AE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불용어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43CAC-503D-D79A-D819-9CBF3D36131D}"/>
              </a:ext>
            </a:extLst>
          </p:cNvPr>
          <p:cNvSpPr txBox="1"/>
          <p:nvPr/>
        </p:nvSpPr>
        <p:spPr>
          <a:xfrm>
            <a:off x="428577" y="3810528"/>
            <a:ext cx="5324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nltk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패키지로 문장 토큰화 진행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This, is(be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동사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), 1.5(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부사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제거 필요성 多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nltk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stopwords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이용해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50921-745C-0D10-D35E-EED5A9C676EB}"/>
              </a:ext>
            </a:extLst>
          </p:cNvPr>
          <p:cNvSpPr txBox="1"/>
          <p:nvPr/>
        </p:nvSpPr>
        <p:spPr>
          <a:xfrm>
            <a:off x="428577" y="2521394"/>
            <a:ext cx="532447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출력 결과</a:t>
            </a:r>
            <a:endParaRPr lang="en-US" altLang="ko-KR" sz="14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400" i="1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this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slime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is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approximately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1.5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ounces,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very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soft,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it is kind of 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sticky,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this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item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also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comes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 an 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air tight container </a:t>
            </a:r>
            <a:r>
              <a:rPr lang="en-US" altLang="ko-KR" sz="1400" i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</a:t>
            </a:r>
            <a:r>
              <a:rPr lang="en-US" altLang="ko-KR" sz="1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easy storage. …..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952F9C-EC14-1426-CDFB-51A5FCDD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3" y="1952784"/>
            <a:ext cx="2333951" cy="31436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8AD292-9051-EB20-1EB1-93D7B59EB5B4}"/>
              </a:ext>
            </a:extLst>
          </p:cNvPr>
          <p:cNvSpPr/>
          <p:nvPr/>
        </p:nvSpPr>
        <p:spPr>
          <a:xfrm>
            <a:off x="6205109" y="1490221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긍부정어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사전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3295A-EA58-D80E-F524-2110267401B6}"/>
              </a:ext>
            </a:extLst>
          </p:cNvPr>
          <p:cNvSpPr txBox="1"/>
          <p:nvPr/>
        </p:nvSpPr>
        <p:spPr>
          <a:xfrm>
            <a:off x="6306709" y="1952784"/>
            <a:ext cx="5324475" cy="20005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[(+)Positive list]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상태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flawless, perfect, great, excellent, clean etc..</a:t>
            </a:r>
          </a:p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 편안함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flawless, perfect, great, excellent, clean etc..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스타일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flawless, perfect, great, excellent, clean etc..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감성 표현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flawless, perfect, great, excellent, clean etc..</a:t>
            </a:r>
          </a:p>
          <a:p>
            <a:r>
              <a:rPr lang="en-US" altLang="ko-KR" sz="14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[(-)</a:t>
            </a:r>
            <a:r>
              <a:rPr lang="en-US" altLang="ko-KR" sz="1400" b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Nagative</a:t>
            </a:r>
            <a:r>
              <a:rPr lang="en-US" altLang="ko-KR" sz="14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list]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상태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demaged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broken, defective, scratched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etc..</a:t>
            </a:r>
          </a:p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 편안함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faulty, weak, flawed etc..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스타일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ugly, </a:t>
            </a:r>
            <a:r>
              <a:rPr lang="en-US" altLang="ko-KR" sz="12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cluncky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messy, unpolished etc..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감성 표현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disappointing, annoying, questionable, smelly, horrible etc..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38F80-5259-17CB-E510-81734157814B}"/>
              </a:ext>
            </a:extLst>
          </p:cNvPr>
          <p:cNvSpPr txBox="1"/>
          <p:nvPr/>
        </p:nvSpPr>
        <p:spPr>
          <a:xfrm>
            <a:off x="6273533" y="4066231"/>
            <a:ext cx="5671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TF-IDF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를 통한 중요 단어 도출 기반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/ GPT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도움을 받아 각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100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개 리스트업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어원화를 통한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mapping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진행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EB56F-C159-88DC-49E7-45B858FF04CC}"/>
              </a:ext>
            </a:extLst>
          </p:cNvPr>
          <p:cNvSpPr txBox="1"/>
          <p:nvPr/>
        </p:nvSpPr>
        <p:spPr>
          <a:xfrm>
            <a:off x="8691996" y="1440544"/>
            <a:ext cx="3253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LLM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이나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기반 해보고 싶었지만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 거래 특성을 더 반영한 사전 기반으로 진행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6989F25-2C2A-BC65-14D2-FD0149D1670D}"/>
              </a:ext>
            </a:extLst>
          </p:cNvPr>
          <p:cNvGrpSpPr/>
          <p:nvPr/>
        </p:nvGrpSpPr>
        <p:grpSpPr>
          <a:xfrm>
            <a:off x="6306709" y="5367779"/>
            <a:ext cx="3327399" cy="1036440"/>
            <a:chOff x="847727" y="2561590"/>
            <a:chExt cx="4791073" cy="14539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F58DAA-41B5-7DB3-2099-C7C7E10C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06" b="94409"/>
            <a:stretch/>
          </p:blipFill>
          <p:spPr>
            <a:xfrm>
              <a:off x="847727" y="2561590"/>
              <a:ext cx="4791073" cy="27908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5BF3B7A-5CAB-816E-0D9D-069B25BA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" r="748" b="48692"/>
            <a:stretch/>
          </p:blipFill>
          <p:spPr>
            <a:xfrm>
              <a:off x="847727" y="2891442"/>
              <a:ext cx="4791073" cy="1124101"/>
            </a:xfrm>
            <a:prstGeom prst="rect">
              <a:avLst/>
            </a:prstGeom>
          </p:spPr>
        </p:pic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98028A-12EE-3553-FAB8-DE61E58376C7}"/>
              </a:ext>
            </a:extLst>
          </p:cNvPr>
          <p:cNvSpPr/>
          <p:nvPr/>
        </p:nvSpPr>
        <p:spPr>
          <a:xfrm>
            <a:off x="6306709" y="4992963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컬럼 결과</a:t>
            </a:r>
          </a:p>
        </p:txBody>
      </p:sp>
    </p:spTree>
    <p:extLst>
      <p:ext uri="{BB962C8B-B14F-4D97-AF65-F5344CB8AC3E}">
        <p14:creationId xmlns:p14="http://schemas.microsoft.com/office/powerpoint/2010/main" val="301702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840FD-513C-DC9C-E878-63823817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67661FF-601E-D74C-0000-7D269D177A5B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BC9B9-5D4B-57AB-49CE-4A38502D6A25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긍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·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부정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Count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A07A70-8F93-E9D9-FD3B-0A792DF65D7B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D6DA6F-2EA5-2D38-5630-F530129D062E}"/>
              </a:ext>
            </a:extLst>
          </p:cNvPr>
          <p:cNvSpPr/>
          <p:nvPr/>
        </p:nvSpPr>
        <p:spPr>
          <a:xfrm>
            <a:off x="550862" y="4988765"/>
            <a:ext cx="113109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긍부정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단어수와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가격간의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높은 상관관계는 없지만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부정어와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가격간의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상관관계가 소폭 높음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부정적인 단어가 많아질 수록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가격이 낮아지며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고가 상품일 수록 부정어가 줄어드는 경향을 확인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상품 상태가 좋을수록 긍정적인 표현이 많이 사용되나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중간 이하일 수록 부정적인 표현이 다수 발견됨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09B1E30-54C0-CD1C-4874-52761AB9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7" y="1928483"/>
            <a:ext cx="3271564" cy="270124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279DAFE-1332-6F1E-FD2D-C942B9A3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936" y="1928483"/>
            <a:ext cx="3939451" cy="28171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0E59A3-AFC1-43EF-6E93-D2C39A99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469" y="1992491"/>
            <a:ext cx="3510601" cy="26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F4AA-EC72-A600-EA07-59022E50C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C901A9D-979B-976C-0020-F9361B1D02E3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AF3F0-325B-B005-1857-7EB7628037A8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main_category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EC5E6-2DBE-68A6-F3AD-BCFD269F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95" r="12383" b="1496"/>
          <a:stretch/>
        </p:blipFill>
        <p:spPr>
          <a:xfrm>
            <a:off x="671339" y="1931350"/>
            <a:ext cx="2240245" cy="446377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C80A2E-2801-EF0E-9729-A23BB07BB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60242"/>
              </p:ext>
            </p:extLst>
          </p:nvPr>
        </p:nvGraphicFramePr>
        <p:xfrm>
          <a:off x="8478962" y="1737009"/>
          <a:ext cx="2434748" cy="4658112"/>
        </p:xfrm>
        <a:graphic>
          <a:graphicData uri="http://schemas.openxmlformats.org/drawingml/2006/table">
            <a:tbl>
              <a:tblPr/>
              <a:tblGrid>
                <a:gridCol w="2434748">
                  <a:extLst>
                    <a:ext uri="{9D8B030D-6E8A-4147-A177-3AD203B41FA5}">
                      <a16:colId xmlns:a16="http://schemas.microsoft.com/office/drawing/2014/main" val="3591710988"/>
                    </a:ext>
                  </a:extLst>
                </a:gridCol>
              </a:tblGrid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solidFill>
                            <a:srgbClr val="E3E3E3"/>
                          </a:solidFill>
                          <a:effectLst/>
                          <a:latin typeface="Roboto" panose="02000000000000000000" pitchFamily="2" charset="0"/>
                        </a:rPr>
                        <a:t>main_category</a:t>
                      </a:r>
                      <a:endParaRPr lang="en-US" sz="800" b="1" dirty="0">
                        <a:solidFill>
                          <a:srgbClr val="E3E3E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09247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athletic apparel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868099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automotive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469062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beauty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66150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books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34212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coats &amp; jackets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80704"/>
                  </a:ext>
                </a:extLst>
              </a:tr>
              <a:tr h="12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daily &amp; travel items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079119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diapering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81091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dresses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5987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electronics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66371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feeding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64993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gear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76826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handmade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31754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home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31487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jeans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95353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jewelry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252411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kids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433084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maternity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109204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men's accessories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89149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nursery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297414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office supplies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71308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other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87610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pants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62857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pet supplies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654181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shoes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683511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shorts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4137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skirts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02684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sports &amp; outdoors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826034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suits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095549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sweaters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61225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sweats &amp; hoodies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51527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swimwear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591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tops &amp; blouses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952653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toys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568626"/>
                  </a:ext>
                </a:extLst>
              </a:tr>
              <a:tr h="1049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underwear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656769"/>
                  </a:ext>
                </a:extLst>
              </a:tr>
              <a:tr h="12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vintage &amp; collectibles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516536"/>
                  </a:ext>
                </a:extLst>
              </a:tr>
              <a:tr h="12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effectLst/>
                        </a:rPr>
                        <a:t>women's accessories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907179"/>
                  </a:ext>
                </a:extLst>
              </a:tr>
              <a:tr h="1282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dirty="0">
                          <a:effectLst/>
                        </a:rPr>
                        <a:t>women's handbags</a:t>
                      </a:r>
                    </a:p>
                  </a:txBody>
                  <a:tcPr marL="10792" marR="1079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7066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060B4B-0996-A179-B218-71487EE16B50}"/>
              </a:ext>
            </a:extLst>
          </p:cNvPr>
          <p:cNvSpPr/>
          <p:nvPr/>
        </p:nvSpPr>
        <p:spPr>
          <a:xfrm>
            <a:off x="573535" y="1414627"/>
            <a:ext cx="2486887" cy="27908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카테고리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(1,288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C6CC13-CED7-AE60-3F9D-4E639D7B10E9}"/>
              </a:ext>
            </a:extLst>
          </p:cNvPr>
          <p:cNvSpPr/>
          <p:nvPr/>
        </p:nvSpPr>
        <p:spPr>
          <a:xfrm>
            <a:off x="8426823" y="1397122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최종 카테고리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(37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7FC20B1A-7AA4-62AC-091C-512BE2ECEE91}"/>
              </a:ext>
            </a:extLst>
          </p:cNvPr>
          <p:cNvSpPr/>
          <p:nvPr/>
        </p:nvSpPr>
        <p:spPr>
          <a:xfrm rot="5400000">
            <a:off x="876988" y="3630564"/>
            <a:ext cx="4900827" cy="46895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1000"/>
                </a:schemeClr>
              </a:gs>
              <a:gs pos="0">
                <a:schemeClr val="bg1">
                  <a:lumMod val="5000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DF2CF4E-6549-7AFE-4681-15A9F2693AE2}"/>
              </a:ext>
            </a:extLst>
          </p:cNvPr>
          <p:cNvSpPr/>
          <p:nvPr/>
        </p:nvSpPr>
        <p:spPr>
          <a:xfrm rot="5400000">
            <a:off x="5593094" y="3613059"/>
            <a:ext cx="4900827" cy="46895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1000"/>
                </a:schemeClr>
              </a:gs>
              <a:gs pos="0">
                <a:schemeClr val="bg1">
                  <a:lumMod val="5000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4E570-0FB1-3441-FD4D-E288B31E7737}"/>
              </a:ext>
            </a:extLst>
          </p:cNvPr>
          <p:cNvSpPr txBox="1"/>
          <p:nvPr/>
        </p:nvSpPr>
        <p:spPr>
          <a:xfrm>
            <a:off x="4233400" y="4932644"/>
            <a:ext cx="254068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Tops &amp; Blouse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Tops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로 통일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EB0CE-17A4-09EE-B808-CA0ACD750BA2}"/>
              </a:ext>
            </a:extLst>
          </p:cNvPr>
          <p:cNvSpPr txBox="1"/>
          <p:nvPr/>
        </p:nvSpPr>
        <p:spPr>
          <a:xfrm>
            <a:off x="4233400" y="1693708"/>
            <a:ext cx="2540684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split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컬럼 도출</a:t>
            </a:r>
            <a:endParaRPr lang="en-US" altLang="ko-KR" sz="1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ED432-E5DD-28C4-8CCF-BA0365A79751}"/>
              </a:ext>
            </a:extLst>
          </p:cNvPr>
          <p:cNvSpPr txBox="1"/>
          <p:nvPr/>
        </p:nvSpPr>
        <p:spPr>
          <a:xfrm>
            <a:off x="4233400" y="5327091"/>
            <a:ext cx="2540684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Girls 4+, boys 6+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등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Kids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로 통일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50301CE6-24C5-71DC-86D9-5FDDA0FA493B}"/>
              </a:ext>
            </a:extLst>
          </p:cNvPr>
          <p:cNvSpPr/>
          <p:nvPr/>
        </p:nvSpPr>
        <p:spPr>
          <a:xfrm>
            <a:off x="5217459" y="2817400"/>
            <a:ext cx="233082" cy="170329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EF653-B17F-7AAD-386B-47AAB8CAA112}"/>
              </a:ext>
            </a:extLst>
          </p:cNvPr>
          <p:cNvSpPr txBox="1"/>
          <p:nvPr/>
        </p:nvSpPr>
        <p:spPr>
          <a:xfrm>
            <a:off x="4025595" y="3089934"/>
            <a:ext cx="2956293" cy="461665"/>
          </a:xfrm>
          <a:prstGeom prst="rect">
            <a:avLst/>
          </a:prstGeom>
          <a:solidFill>
            <a:srgbClr val="8FAADC"/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Main_category</a:t>
            </a:r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</a:t>
            </a:r>
            <a:endParaRPr lang="en-US" altLang="ko-KR" sz="1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women / men / others 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모호한 컬럼 정제</a:t>
            </a:r>
            <a:endParaRPr lang="en-US" altLang="ko-KR" sz="1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28CF146-91AE-4915-CA51-DB29ECF55A6B}"/>
              </a:ext>
            </a:extLst>
          </p:cNvPr>
          <p:cNvSpPr/>
          <p:nvPr/>
        </p:nvSpPr>
        <p:spPr>
          <a:xfrm>
            <a:off x="5217459" y="3653804"/>
            <a:ext cx="233082" cy="170329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F19B7-05B5-D392-CAE1-BCD7C7C8B68D}"/>
              </a:ext>
            </a:extLst>
          </p:cNvPr>
          <p:cNvSpPr txBox="1"/>
          <p:nvPr/>
        </p:nvSpPr>
        <p:spPr>
          <a:xfrm>
            <a:off x="4233400" y="3882009"/>
            <a:ext cx="2540684" cy="276999"/>
          </a:xfrm>
          <a:prstGeom prst="rect">
            <a:avLst/>
          </a:prstGeom>
          <a:solidFill>
            <a:srgbClr val="8FAADC"/>
          </a:solidFill>
        </p:spPr>
        <p:txBody>
          <a:bodyPr wrap="square">
            <a:spAutoFit/>
          </a:bodyPr>
          <a:lstStyle/>
          <a:p>
            <a:r>
              <a:rPr lang="en-US" altLang="ko-KR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Sub1_category</a:t>
            </a:r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를 가져와 구체화</a:t>
            </a:r>
            <a:endParaRPr lang="en-US" altLang="ko-KR" sz="1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008DFD-965D-F5A3-E18A-A35723BA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99" y="2052352"/>
            <a:ext cx="2927399" cy="657531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B158E13-5679-770A-1FA3-4039EE8B891A}"/>
              </a:ext>
            </a:extLst>
          </p:cNvPr>
          <p:cNvSpPr/>
          <p:nvPr/>
        </p:nvSpPr>
        <p:spPr>
          <a:xfrm>
            <a:off x="5217459" y="4319089"/>
            <a:ext cx="233082" cy="170329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182F7-5DD3-9880-CC7B-A72AFAA9C04E}"/>
              </a:ext>
            </a:extLst>
          </p:cNvPr>
          <p:cNvSpPr txBox="1"/>
          <p:nvPr/>
        </p:nvSpPr>
        <p:spPr>
          <a:xfrm>
            <a:off x="4233400" y="4545826"/>
            <a:ext cx="2540684" cy="276999"/>
          </a:xfrm>
          <a:prstGeom prst="rect">
            <a:avLst/>
          </a:prstGeom>
          <a:solidFill>
            <a:srgbClr val="8FAADC"/>
          </a:solidFill>
        </p:spPr>
        <p:txBody>
          <a:bodyPr wrap="square">
            <a:spAutoFit/>
          </a:bodyPr>
          <a:lstStyle/>
          <a:p>
            <a:r>
              <a:rPr lang="ko-KR" altLang="en-US" sz="1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62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공통으로 묶일 수 있는 카테고리 통합</a:t>
            </a:r>
            <a:endParaRPr lang="en-US" altLang="ko-KR" sz="1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7262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8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A370-508C-D10B-008C-713301F8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42E05C0-7A2A-C63F-B335-0130DFF07AF5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8870F-DC18-4853-7811-6149282C4568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Brand_name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Google Shape;335;g3321919b568_0_12">
            <a:extLst>
              <a:ext uri="{FF2B5EF4-FFF2-40B4-BE49-F238E27FC236}">
                <a16:creationId xmlns:a16="http://schemas.microsoft.com/office/drawing/2014/main" id="{DD1588FF-EEA4-3E7D-EEF4-84561FF2EE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4766" y="1254004"/>
            <a:ext cx="5557532" cy="24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6;g3321919b568_0_12">
            <a:extLst>
              <a:ext uri="{FF2B5EF4-FFF2-40B4-BE49-F238E27FC236}">
                <a16:creationId xmlns:a16="http://schemas.microsoft.com/office/drawing/2014/main" id="{4116CA06-C3D7-66A3-A659-5F0EF527D6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266" y="1253991"/>
            <a:ext cx="5657872" cy="24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84B6ED-1B80-67BF-88AF-0403A85D983F}"/>
              </a:ext>
            </a:extLst>
          </p:cNvPr>
          <p:cNvSpPr/>
          <p:nvPr/>
        </p:nvSpPr>
        <p:spPr>
          <a:xfrm>
            <a:off x="550862" y="3700815"/>
            <a:ext cx="11310937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평균 가격 비교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제품의 평균 가격이 기타 브랜드 제품보다 확연히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인지도가 높은 제품일수록 상대적으로 더 높은 가격을 형성하는 경향이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가치를 포함한 다양한 요소가 가격 결정에 영향을 미친다고 볼 수 있음</a:t>
            </a:r>
            <a:b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 분포 확인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브랜드와 기타 브랜드 모두 가격 변동성이 큼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브랜드라고 해서 항상 비싼 것은 아님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▶ 피드백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기타 브랜드도 고가 제품이 존재한다는 점이 중요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희소성 높은 제품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특정 소비자층을 위한 프리미엄 제품이 존재할 가능성이 큼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30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702FC-18E9-1A48-06CD-ADE444D0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D0AA874-A0B4-C08B-7998-0484A9A96BF4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18DAF-8DBC-8CB2-1240-D4C58059E9C2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_Condition_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상중하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B7C64E-5B6B-B7A9-9CA7-2EA47B592A92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Condition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그래프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6670030-26E6-8427-A16B-6128D38F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5" y="2009746"/>
            <a:ext cx="3610254" cy="23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76C952-A44A-E119-C831-579637FE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539" y="2009746"/>
            <a:ext cx="4136871" cy="24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7F8FB4-EAB8-187B-3851-40801E5C7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09" y="2009746"/>
            <a:ext cx="3630205" cy="21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D85F2-19F0-C98F-086B-1C87356ACF27}"/>
              </a:ext>
            </a:extLst>
          </p:cNvPr>
          <p:cNvSpPr/>
          <p:nvPr/>
        </p:nvSpPr>
        <p:spPr>
          <a:xfrm>
            <a:off x="535777" y="4437529"/>
            <a:ext cx="11310937" cy="21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1(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새거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‘High‘// 2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Middle // 4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5  Low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로 변경하여 총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High / Middle / Low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로 범주형 컬럼 추가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상태가 좋을수록 가격이 높아지는 경향이 있지만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중간 상태의 제품이 오히려 평균 가격이 가장 높은 경우도 나타남</a:t>
            </a:r>
          </a:p>
          <a:p>
            <a:pPr marL="174625" indent="-174625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카테고리별 상품 상태 분포도를 확인 해보니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High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뷰티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Middle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의류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Low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전체적으로 적은 편으로 파악 됨</a:t>
            </a:r>
          </a:p>
          <a:p>
            <a:pPr marL="174625" indent="-174625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상태와 가격의 관계를 분석하니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High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상태의 제품이 항상 비싼 것은 아님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Middle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상태의 제품이 더 높은 평균 가격을 보이는 경우도 존재함</a:t>
            </a:r>
          </a:p>
        </p:txBody>
      </p:sp>
    </p:spTree>
    <p:extLst>
      <p:ext uri="{BB962C8B-B14F-4D97-AF65-F5344CB8AC3E}">
        <p14:creationId xmlns:p14="http://schemas.microsoft.com/office/powerpoint/2010/main" val="350774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2A1E6-62AC-9A84-D891-817786D4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4423806-0199-0CD2-C092-ACF7118A7EF0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21B55-6E46-B8D5-6AC3-DC79BB466366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트렌드 지수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FF9DDF-27E5-83EA-FB5D-D92031C2F23D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 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801FA-6F71-2B96-5C89-86196431900A}"/>
              </a:ext>
            </a:extLst>
          </p:cNvPr>
          <p:cNvSpPr txBox="1"/>
          <p:nvPr/>
        </p:nvSpPr>
        <p:spPr>
          <a:xfrm>
            <a:off x="457200" y="1962467"/>
            <a:ext cx="53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37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년전부터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현재까지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검색량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비중 증감율을 통해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사람들의 해당 카테고리의 관심도를 반영한 트렌드 지수 컬럼을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1FFEF2-8A9A-F8D3-0199-5C84F940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2514426"/>
            <a:ext cx="4611463" cy="160539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4B48B-CFC3-E865-0288-BB6750010619}"/>
              </a:ext>
            </a:extLst>
          </p:cNvPr>
          <p:cNvCxnSpPr>
            <a:cxnSpLocks/>
          </p:cNvCxnSpPr>
          <p:nvPr/>
        </p:nvCxnSpPr>
        <p:spPr>
          <a:xfrm flipV="1">
            <a:off x="959223" y="3157971"/>
            <a:ext cx="4338918" cy="170399"/>
          </a:xfrm>
          <a:prstGeom prst="line">
            <a:avLst/>
          </a:prstGeom>
          <a:ln w="22225"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E090FB-3E5A-D115-E0B5-D13D34D845BF}"/>
              </a:ext>
            </a:extLst>
          </p:cNvPr>
          <p:cNvSpPr/>
          <p:nvPr/>
        </p:nvSpPr>
        <p:spPr>
          <a:xfrm>
            <a:off x="4848112" y="2808320"/>
            <a:ext cx="746632" cy="223521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증감율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43C9E-D59B-8220-1E01-6C9F9A655D03}"/>
              </a:ext>
            </a:extLst>
          </p:cNvPr>
          <p:cNvSpPr txBox="1"/>
          <p:nvPr/>
        </p:nvSpPr>
        <p:spPr>
          <a:xfrm>
            <a:off x="4779506" y="5809494"/>
            <a:ext cx="8838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7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구글트렌드</a:t>
            </a:r>
            <a:endParaRPr lang="ko-KR" altLang="en-US" sz="7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564652-C7C8-7698-392C-DEA24EB0C697}"/>
              </a:ext>
            </a:extLst>
          </p:cNvPr>
          <p:cNvSpPr/>
          <p:nvPr/>
        </p:nvSpPr>
        <p:spPr>
          <a:xfrm>
            <a:off x="6338047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 지수 상위 카테고리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7AA416F-D9F8-751C-1E8A-D6C54EE03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22741"/>
              </p:ext>
            </p:extLst>
          </p:nvPr>
        </p:nvGraphicFramePr>
        <p:xfrm>
          <a:off x="6338047" y="2676118"/>
          <a:ext cx="2765304" cy="3133376"/>
        </p:xfrm>
        <a:graphic>
          <a:graphicData uri="http://schemas.openxmlformats.org/drawingml/2006/table">
            <a:tbl>
              <a:tblPr/>
              <a:tblGrid>
                <a:gridCol w="605099">
                  <a:extLst>
                    <a:ext uri="{9D8B030D-6E8A-4147-A177-3AD203B41FA5}">
                      <a16:colId xmlns:a16="http://schemas.microsoft.com/office/drawing/2014/main" val="2626231599"/>
                    </a:ext>
                  </a:extLst>
                </a:gridCol>
                <a:gridCol w="1555106">
                  <a:extLst>
                    <a:ext uri="{9D8B030D-6E8A-4147-A177-3AD203B41FA5}">
                      <a16:colId xmlns:a16="http://schemas.microsoft.com/office/drawing/2014/main" val="1736309826"/>
                    </a:ext>
                  </a:extLst>
                </a:gridCol>
                <a:gridCol w="605099">
                  <a:extLst>
                    <a:ext uri="{9D8B030D-6E8A-4147-A177-3AD203B41FA5}">
                      <a16:colId xmlns:a16="http://schemas.microsoft.com/office/drawing/2014/main" val="4090338009"/>
                    </a:ext>
                  </a:extLst>
                </a:gridCol>
              </a:tblGrid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no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category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per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53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athletic apparel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0.25%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924741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sweats &amp; hoodies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0.21%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5534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women's handbags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0.18%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483579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women's accessories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0.15%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097437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shorts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0.14%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80247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gear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0.14%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711724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pet supplies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0.13%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182093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jeans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0.13%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13069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coats &amp; jackets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0.13%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86352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men's accessories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0.13%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41294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vintage &amp; collectibles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0.12%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31342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pants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0.11%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56754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13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kids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0.11%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680501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925201"/>
                  </a:ext>
                </a:extLst>
              </a:tr>
              <a:tr h="1958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…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09969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77A62E83-FC75-64E8-52CE-D8DF2102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40" y="4319610"/>
            <a:ext cx="4828978" cy="14898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6AEE32-ED59-DE5C-B8B0-EEF32B2B5624}"/>
              </a:ext>
            </a:extLst>
          </p:cNvPr>
          <p:cNvSpPr/>
          <p:nvPr/>
        </p:nvSpPr>
        <p:spPr>
          <a:xfrm>
            <a:off x="541802" y="2623641"/>
            <a:ext cx="169798" cy="14094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beauty</a:t>
            </a:r>
            <a:endParaRPr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1AC513-84B8-8320-0800-826AD6B4EE3E}"/>
              </a:ext>
            </a:extLst>
          </p:cNvPr>
          <p:cNvSpPr/>
          <p:nvPr/>
        </p:nvSpPr>
        <p:spPr>
          <a:xfrm>
            <a:off x="550862" y="4319610"/>
            <a:ext cx="169798" cy="1489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suits</a:t>
            </a:r>
            <a:endParaRPr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BD4A56-9DAD-EA67-A5E5-B3E2BA6782F6}"/>
              </a:ext>
            </a:extLst>
          </p:cNvPr>
          <p:cNvSpPr txBox="1"/>
          <p:nvPr/>
        </p:nvSpPr>
        <p:spPr>
          <a:xfrm>
            <a:off x="6240780" y="1962467"/>
            <a:ext cx="5570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Athletic apparel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카테고리가 가장 증감율이 높게 나타남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애슬레저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룩 등 스포츠웨어 브랜드의 인기도가 반영된 것으로 판단됨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60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ED19-5162-0261-0ED2-C21C6706F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B76931B-F1D1-B526-9560-B24CFD81E709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60444-F236-7498-4305-4D64D9AEB0E2}"/>
              </a:ext>
            </a:extLst>
          </p:cNvPr>
          <p:cNvSpPr txBox="1"/>
          <p:nvPr/>
        </p:nvSpPr>
        <p:spPr>
          <a:xfrm>
            <a:off x="550862" y="792326"/>
            <a:ext cx="663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트렌드 지수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A2BFE5-B7EB-5756-D052-77491FAB955E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 지수 그래프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881D0-3C27-5E71-FEFE-844406CF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14" y="2036761"/>
            <a:ext cx="3991863" cy="26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29ACC9-ADA9-2A05-0DF4-4A3C4D949508}"/>
              </a:ext>
            </a:extLst>
          </p:cNvPr>
          <p:cNvSpPr/>
          <p:nvPr/>
        </p:nvSpPr>
        <p:spPr>
          <a:xfrm>
            <a:off x="550862" y="4988765"/>
            <a:ext cx="113109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트렌드와 가격의 상관관계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0.01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제품의 트렌드 변화와 가격 간의 관계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즉 트렌드가 변화해도 큰 영향 없음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배송비와의 상관관계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(-0.46)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가 높음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제품의 트렌드가 증가하면 구매자가 배송비를 지불할 확률이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줄어듬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인기있는 제품일 수록 가격은 크게 변하지 않지만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 구매자가 배송비를 지불하지 않으려는 경향이 강해진다고 해석 가능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6B04B7C-B9E4-D55D-AA13-58A60FB8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70" y="2036761"/>
            <a:ext cx="3733386" cy="25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1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1832-9548-B831-06D1-624BCB1E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B139C5B-14B7-1EBE-371E-8D07159698EC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DBFC1-6475-1833-18DD-121FB2CEE71E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파생 컬럼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_Category per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Price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평균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90D81-8761-9C4B-CF90-E19D436E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4" y="1972235"/>
            <a:ext cx="5038165" cy="419548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C4D99B-2E88-9280-85F7-8CCA8C9E827E}"/>
              </a:ext>
            </a:extLst>
          </p:cNvPr>
          <p:cNvSpPr/>
          <p:nvPr/>
        </p:nvSpPr>
        <p:spPr>
          <a:xfrm>
            <a:off x="457200" y="1526870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Category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Price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1FA62-4732-BCED-8F10-C81C62E5EDF2}"/>
              </a:ext>
            </a:extLst>
          </p:cNvPr>
          <p:cNvSpPr txBox="1"/>
          <p:nvPr/>
        </p:nvSpPr>
        <p:spPr>
          <a:xfrm>
            <a:off x="6059488" y="2164976"/>
            <a:ext cx="56298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적정하게 책정되었는지를 얻기 위해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 컬럼으로서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Price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평균을 구함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Main_category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로는 범위가 너무 넓어 값이 왜곡될 수 있어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Category_name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범위를 좁혀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Price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평균을 도출함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왼쪽의 그래프는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Category_name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 빈도수로서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정규성을 띌 것으로 판단됨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92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05380002-3305-41E7-A093-76E5C05C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-244" r="16752" b="17"/>
          <a:stretch/>
        </p:blipFill>
        <p:spPr>
          <a:xfrm>
            <a:off x="622930" y="1627006"/>
            <a:ext cx="1546709" cy="154670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45DF2D9-ABC8-4E87-9780-66F5D56EB080}"/>
              </a:ext>
            </a:extLst>
          </p:cNvPr>
          <p:cNvCxnSpPr>
            <a:cxnSpLocks/>
          </p:cNvCxnSpPr>
          <p:nvPr/>
        </p:nvCxnSpPr>
        <p:spPr>
          <a:xfrm>
            <a:off x="2898929" y="1525066"/>
            <a:ext cx="0" cy="4392000"/>
          </a:xfrm>
          <a:prstGeom prst="line">
            <a:avLst/>
          </a:prstGeom>
          <a:ln w="12700">
            <a:solidFill>
              <a:srgbClr val="03254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5636D3E-C630-4371-9FB4-2EF431564B01}"/>
              </a:ext>
            </a:extLst>
          </p:cNvPr>
          <p:cNvGrpSpPr/>
          <p:nvPr/>
        </p:nvGrpSpPr>
        <p:grpSpPr>
          <a:xfrm>
            <a:off x="444500" y="3399341"/>
            <a:ext cx="2370184" cy="1125840"/>
            <a:chOff x="676277" y="2197659"/>
            <a:chExt cx="2370184" cy="11258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54B0FC-ABDE-416E-97F7-B0386FBE45D0}"/>
                </a:ext>
              </a:extLst>
            </p:cNvPr>
            <p:cNvSpPr/>
            <p:nvPr/>
          </p:nvSpPr>
          <p:spPr>
            <a:xfrm>
              <a:off x="676277" y="2533667"/>
              <a:ext cx="2370184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부산의 </a:t>
              </a:r>
              <a:r>
                <a:rPr lang="ko-KR" altLang="en-US" sz="1200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제라드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오마카세조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리더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팀원 사기 증진 및 데이터 분석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6F4077A-4B63-4A8A-86A6-6C3303119D34}"/>
                </a:ext>
              </a:extLst>
            </p:cNvPr>
            <p:cNvGrpSpPr/>
            <p:nvPr/>
          </p:nvGrpSpPr>
          <p:grpSpPr>
            <a:xfrm>
              <a:off x="699084" y="2197659"/>
              <a:ext cx="2226708" cy="319994"/>
              <a:chOff x="7454413" y="107409"/>
              <a:chExt cx="2226708" cy="31999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D00615-90D3-4A30-909E-FCF58F002EF1}"/>
                  </a:ext>
                </a:extLst>
              </p:cNvPr>
              <p:cNvSpPr txBox="1"/>
              <p:nvPr/>
            </p:nvSpPr>
            <p:spPr>
              <a:xfrm>
                <a:off x="7454413" y="107409"/>
                <a:ext cx="2226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김헌수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94124DA-A33F-473B-A809-A0C1C349F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014" y="427403"/>
                <a:ext cx="2136626" cy="0"/>
              </a:xfrm>
              <a:prstGeom prst="line">
                <a:avLst/>
              </a:prstGeom>
              <a:ln w="12700">
                <a:solidFill>
                  <a:srgbClr val="03254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D329C2-AB79-75A3-8A5E-36A7774A4C25}"/>
              </a:ext>
            </a:extLst>
          </p:cNvPr>
          <p:cNvSpPr txBox="1"/>
          <p:nvPr/>
        </p:nvSpPr>
        <p:spPr>
          <a:xfrm>
            <a:off x="4445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/>
              <a:t>Team Member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61B337-EB22-30F9-D9FE-B0040C413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-244" r="16752" b="17"/>
          <a:stretch/>
        </p:blipFill>
        <p:spPr>
          <a:xfrm>
            <a:off x="3628220" y="1627006"/>
            <a:ext cx="1546709" cy="154670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508909-1FE8-663F-8BB9-795262F3AE8D}"/>
              </a:ext>
            </a:extLst>
          </p:cNvPr>
          <p:cNvCxnSpPr>
            <a:cxnSpLocks/>
          </p:cNvCxnSpPr>
          <p:nvPr/>
        </p:nvCxnSpPr>
        <p:spPr>
          <a:xfrm>
            <a:off x="5904219" y="1525066"/>
            <a:ext cx="0" cy="4392000"/>
          </a:xfrm>
          <a:prstGeom prst="line">
            <a:avLst/>
          </a:prstGeom>
          <a:ln w="12700">
            <a:solidFill>
              <a:srgbClr val="03254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6FDB98-3ACA-D2CF-8B11-1190F043B4C4}"/>
              </a:ext>
            </a:extLst>
          </p:cNvPr>
          <p:cNvGrpSpPr/>
          <p:nvPr/>
        </p:nvGrpSpPr>
        <p:grpSpPr>
          <a:xfrm>
            <a:off x="3449790" y="3399341"/>
            <a:ext cx="2370184" cy="1125840"/>
            <a:chOff x="676277" y="2197659"/>
            <a:chExt cx="2370184" cy="11258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7D2086-4F0B-648E-D3AF-E2397E74B14C}"/>
                </a:ext>
              </a:extLst>
            </p:cNvPr>
            <p:cNvSpPr/>
            <p:nvPr/>
          </p:nvSpPr>
          <p:spPr>
            <a:xfrm>
              <a:off x="676277" y="2533667"/>
              <a:ext cx="2370184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에릭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수학 전문가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분석 및 기획 및 검증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90D577D-F8EA-8C38-C65C-29A30F76BBB8}"/>
                </a:ext>
              </a:extLst>
            </p:cNvPr>
            <p:cNvGrpSpPr/>
            <p:nvPr/>
          </p:nvGrpSpPr>
          <p:grpSpPr>
            <a:xfrm>
              <a:off x="699084" y="2197659"/>
              <a:ext cx="2226708" cy="319994"/>
              <a:chOff x="7454413" y="107409"/>
              <a:chExt cx="2226708" cy="31999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A0A26B-2224-0FF8-290C-6A1C0E184E3E}"/>
                  </a:ext>
                </a:extLst>
              </p:cNvPr>
              <p:cNvSpPr txBox="1"/>
              <p:nvPr/>
            </p:nvSpPr>
            <p:spPr>
              <a:xfrm>
                <a:off x="7454413" y="107409"/>
                <a:ext cx="2226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김상혁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785FD2D-AF14-074F-0ABC-59AF8AD07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014" y="427403"/>
                <a:ext cx="2136626" cy="0"/>
              </a:xfrm>
              <a:prstGeom prst="line">
                <a:avLst/>
              </a:prstGeom>
              <a:ln w="12700">
                <a:solidFill>
                  <a:srgbClr val="03254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D56498B-3855-021C-FA52-F0A284FA8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-244" r="16752" b="17"/>
          <a:stretch/>
        </p:blipFill>
        <p:spPr>
          <a:xfrm>
            <a:off x="6633510" y="1627006"/>
            <a:ext cx="1546709" cy="154670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A10D6F-A54C-CA5D-B7C7-1BDF42219B41}"/>
              </a:ext>
            </a:extLst>
          </p:cNvPr>
          <p:cNvCxnSpPr>
            <a:cxnSpLocks/>
          </p:cNvCxnSpPr>
          <p:nvPr/>
        </p:nvCxnSpPr>
        <p:spPr>
          <a:xfrm>
            <a:off x="8909509" y="1525066"/>
            <a:ext cx="0" cy="4392000"/>
          </a:xfrm>
          <a:prstGeom prst="line">
            <a:avLst/>
          </a:prstGeom>
          <a:ln w="12700">
            <a:solidFill>
              <a:srgbClr val="03254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89EA2C-47F0-03CA-0ACE-C39D8A6E0732}"/>
              </a:ext>
            </a:extLst>
          </p:cNvPr>
          <p:cNvGrpSpPr/>
          <p:nvPr/>
        </p:nvGrpSpPr>
        <p:grpSpPr>
          <a:xfrm>
            <a:off x="6455080" y="3399341"/>
            <a:ext cx="2370184" cy="1125840"/>
            <a:chOff x="676277" y="2197659"/>
            <a:chExt cx="2370184" cy="11258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B365E39-45C2-3FF3-6405-AEAD0B0FE719}"/>
                </a:ext>
              </a:extLst>
            </p:cNvPr>
            <p:cNvSpPr/>
            <p:nvPr/>
          </p:nvSpPr>
          <p:spPr>
            <a:xfrm>
              <a:off x="676277" y="2533667"/>
              <a:ext cx="2370184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성환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영어 네임</a:t>
              </a:r>
              <a:r>
                <a:rPr lang="en-US" altLang="ko-KR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건축수학분석 전문가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분석 및 기획 및 검증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6E75054-29EA-2D39-E97B-E3036BD3B44E}"/>
                </a:ext>
              </a:extLst>
            </p:cNvPr>
            <p:cNvGrpSpPr/>
            <p:nvPr/>
          </p:nvGrpSpPr>
          <p:grpSpPr>
            <a:xfrm>
              <a:off x="699084" y="2197659"/>
              <a:ext cx="2226708" cy="319994"/>
              <a:chOff x="7454413" y="107409"/>
              <a:chExt cx="2226708" cy="31999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EFF6E5-EFAA-2927-B1FE-C4E70E431491}"/>
                  </a:ext>
                </a:extLst>
              </p:cNvPr>
              <p:cNvSpPr txBox="1"/>
              <p:nvPr/>
            </p:nvSpPr>
            <p:spPr>
              <a:xfrm>
                <a:off x="7454413" y="107409"/>
                <a:ext cx="2226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박성환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8E170CE-AFDB-C527-310D-4C8F49F6A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014" y="427403"/>
                <a:ext cx="2136626" cy="0"/>
              </a:xfrm>
              <a:prstGeom prst="line">
                <a:avLst/>
              </a:prstGeom>
              <a:ln w="12700">
                <a:solidFill>
                  <a:srgbClr val="03254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A92FE3B1-7DA6-4AF4-F17E-FE7695311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t="-244" r="16752" b="17"/>
          <a:stretch/>
        </p:blipFill>
        <p:spPr>
          <a:xfrm>
            <a:off x="9722172" y="1627006"/>
            <a:ext cx="1546709" cy="154670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C80BFE-F370-1C2E-5260-2A4326D880CE}"/>
              </a:ext>
            </a:extLst>
          </p:cNvPr>
          <p:cNvGrpSpPr/>
          <p:nvPr/>
        </p:nvGrpSpPr>
        <p:grpSpPr>
          <a:xfrm>
            <a:off x="9543742" y="3399341"/>
            <a:ext cx="2370184" cy="1125840"/>
            <a:chOff x="676277" y="2197659"/>
            <a:chExt cx="2370184" cy="11258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B6D3B61-6EE1-12B5-5809-9E598779FFEE}"/>
                </a:ext>
              </a:extLst>
            </p:cNvPr>
            <p:cNvSpPr/>
            <p:nvPr/>
          </p:nvSpPr>
          <p:spPr>
            <a:xfrm>
              <a:off x="676277" y="2533667"/>
              <a:ext cx="2370184" cy="789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1200" kern="100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케이티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기획 전문가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1200" kern="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분석 및 기획</a:t>
              </a:r>
              <a:endParaRPr lang="en-US" altLang="ko-KR" sz="1200" kern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6B75369-6C23-C1CA-EC52-56EB254A5558}"/>
                </a:ext>
              </a:extLst>
            </p:cNvPr>
            <p:cNvGrpSpPr/>
            <p:nvPr/>
          </p:nvGrpSpPr>
          <p:grpSpPr>
            <a:xfrm>
              <a:off x="699084" y="2197659"/>
              <a:ext cx="2226708" cy="319994"/>
              <a:chOff x="7454413" y="107409"/>
              <a:chExt cx="2226708" cy="31999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996716-119B-6C05-85E7-81C14D335FDE}"/>
                  </a:ext>
                </a:extLst>
              </p:cNvPr>
              <p:cNvSpPr txBox="1"/>
              <p:nvPr/>
            </p:nvSpPr>
            <p:spPr>
              <a:xfrm>
                <a:off x="7454413" y="107409"/>
                <a:ext cx="2226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최유빈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E5ADE6C-D6C2-4E02-10DB-52990561E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014" y="427403"/>
                <a:ext cx="2136626" cy="0"/>
              </a:xfrm>
              <a:prstGeom prst="line">
                <a:avLst/>
              </a:prstGeom>
              <a:ln w="12700">
                <a:solidFill>
                  <a:srgbClr val="03254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FF8D3C0-8D5B-A7D7-97B3-A0096D4C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90" y="1627005"/>
            <a:ext cx="1546709" cy="15467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027611-5BC4-F884-3C50-F63C59C3F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0" y="1617506"/>
            <a:ext cx="1555949" cy="15623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14C743-49A3-DAAE-6354-BABD5765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142" y="1644014"/>
            <a:ext cx="1546708" cy="15419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096963-A6CA-0BAC-9730-E2F0B3214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89" y="1627005"/>
            <a:ext cx="1560770" cy="15467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ACE714A-78E9-B4B6-EEFD-88F54DED3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1634" y="5591579"/>
            <a:ext cx="1092602" cy="7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D114-7CF0-BB6B-70FA-5E2A454B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1CC26E-5338-8729-B811-23BAB434C269}"/>
              </a:ext>
            </a:extLst>
          </p:cNvPr>
          <p:cNvSpPr txBox="1"/>
          <p:nvPr/>
        </p:nvSpPr>
        <p:spPr>
          <a:xfrm>
            <a:off x="457199" y="323913"/>
            <a:ext cx="295835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Feature Engineering_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총의견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04BB54-7170-F1A1-19C4-CECED0594800}"/>
              </a:ext>
            </a:extLst>
          </p:cNvPr>
          <p:cNvGrpSpPr/>
          <p:nvPr/>
        </p:nvGrpSpPr>
        <p:grpSpPr>
          <a:xfrm>
            <a:off x="684270" y="814914"/>
            <a:ext cx="10823459" cy="461665"/>
            <a:chOff x="720840" y="638216"/>
            <a:chExt cx="10823459" cy="46166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A816DFC-AF11-C8E6-B444-316DAEA4A479}"/>
                </a:ext>
              </a:extLst>
            </p:cNvPr>
            <p:cNvSpPr/>
            <p:nvPr/>
          </p:nvSpPr>
          <p:spPr>
            <a:xfrm>
              <a:off x="720840" y="659412"/>
              <a:ext cx="10823459" cy="419274"/>
            </a:xfrm>
            <a:prstGeom prst="roundRect">
              <a:avLst/>
            </a:prstGeom>
            <a:solidFill>
              <a:schemeClr val="bg1">
                <a:lumMod val="85000"/>
                <a:alpha val="6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BFBCD-7F28-2B0A-4198-9302591E96C9}"/>
                </a:ext>
              </a:extLst>
            </p:cNvPr>
            <p:cNvSpPr txBox="1"/>
            <p:nvPr/>
          </p:nvSpPr>
          <p:spPr>
            <a:xfrm>
              <a:off x="3379371" y="638216"/>
              <a:ext cx="5433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분석 총 의견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35F1E1-49EE-33F3-ED45-543C160E8628}"/>
              </a:ext>
            </a:extLst>
          </p:cNvPr>
          <p:cNvSpPr/>
          <p:nvPr/>
        </p:nvSpPr>
        <p:spPr>
          <a:xfrm>
            <a:off x="983963" y="1553450"/>
            <a:ext cx="10487196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긍부정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단어수와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가격간의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높은 상관관계는 없지만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부정어가 많아질 수록 가격이 낮아지며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고가일 수록 부정어가 줄어드는 경향 확인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28C428E-27E8-5E2E-3EB5-93847E4B335D}"/>
              </a:ext>
            </a:extLst>
          </p:cNvPr>
          <p:cNvSpPr/>
          <p:nvPr/>
        </p:nvSpPr>
        <p:spPr>
          <a:xfrm>
            <a:off x="983963" y="2476827"/>
            <a:ext cx="10487196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최종 카테고리 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37</a:t>
            </a:r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개로 확정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기타 변수들과 함께 크로스 분석 이용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3FC29F5-FA80-FE73-E3A9-FAB8C8758175}"/>
              </a:ext>
            </a:extLst>
          </p:cNvPr>
          <p:cNvSpPr/>
          <p:nvPr/>
        </p:nvSpPr>
        <p:spPr>
          <a:xfrm>
            <a:off x="983963" y="3447143"/>
            <a:ext cx="10487196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 상태가 좋을 수록 가격이 높아지는 경향이 있음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High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뷰티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Middel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 의류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카테고리가 많았음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E8A293-67D6-5419-2DB8-860823AFA6DA}"/>
              </a:ext>
            </a:extLst>
          </p:cNvPr>
          <p:cNvSpPr/>
          <p:nvPr/>
        </p:nvSpPr>
        <p:spPr>
          <a:xfrm>
            <a:off x="983963" y="4375692"/>
            <a:ext cx="10487196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트렌드가 변화해도 가격은 큰 영향은 없으나</a:t>
            </a: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 경향성이 높을 수록 구매자가 배송비를 지불하지 </a:t>
            </a:r>
            <a:r>
              <a:rPr lang="ko-KR" altLang="en-US" sz="1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않으려고함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2714FA2-8CB0-21D2-CDB1-1EC0E6759B2A}"/>
              </a:ext>
            </a:extLst>
          </p:cNvPr>
          <p:cNvSpPr/>
          <p:nvPr/>
        </p:nvSpPr>
        <p:spPr>
          <a:xfrm>
            <a:off x="983963" y="5300318"/>
            <a:ext cx="10487196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카테고리별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Price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평균을 구해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상 책정된 가격이 적정 가격인지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비교하고자함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3D1A46-66D6-9601-5A57-875048022A70}"/>
              </a:ext>
            </a:extLst>
          </p:cNvPr>
          <p:cNvSpPr/>
          <p:nvPr/>
        </p:nvSpPr>
        <p:spPr>
          <a:xfrm>
            <a:off x="720840" y="2358403"/>
            <a:ext cx="1717559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Main_Category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C0C641-7412-6EF9-2302-B15B93A2C5ED}"/>
              </a:ext>
            </a:extLst>
          </p:cNvPr>
          <p:cNvSpPr/>
          <p:nvPr/>
        </p:nvSpPr>
        <p:spPr>
          <a:xfrm>
            <a:off x="720841" y="3262488"/>
            <a:ext cx="1717558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Condition_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상중하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7A9F93-04E8-1179-61CD-61CEE27E4750}"/>
              </a:ext>
            </a:extLst>
          </p:cNvPr>
          <p:cNvSpPr/>
          <p:nvPr/>
        </p:nvSpPr>
        <p:spPr>
          <a:xfrm>
            <a:off x="720841" y="4286927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트렌드 지수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D518CC-7C1E-9669-90D0-EEA0251DAEA1}"/>
              </a:ext>
            </a:extLst>
          </p:cNvPr>
          <p:cNvSpPr/>
          <p:nvPr/>
        </p:nvSpPr>
        <p:spPr>
          <a:xfrm>
            <a:off x="720841" y="5224343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Price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435C69-AE15-9864-62E8-E13F31A454AE}"/>
              </a:ext>
            </a:extLst>
          </p:cNvPr>
          <p:cNvSpPr/>
          <p:nvPr/>
        </p:nvSpPr>
        <p:spPr>
          <a:xfrm>
            <a:off x="720841" y="1486713"/>
            <a:ext cx="1184160" cy="298852"/>
          </a:xfrm>
          <a:prstGeom prst="roundRect">
            <a:avLst/>
          </a:prstGeom>
          <a:solidFill>
            <a:srgbClr val="032543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긍부정어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94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26EA-287C-6549-1083-051B1D3B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DE271A-5F48-E104-E4B4-FC64EAEC4CAD}"/>
              </a:ext>
            </a:extLst>
          </p:cNvPr>
          <p:cNvCxnSpPr>
            <a:cxnSpLocks/>
          </p:cNvCxnSpPr>
          <p:nvPr/>
        </p:nvCxnSpPr>
        <p:spPr>
          <a:xfrm>
            <a:off x="6168570" y="3342808"/>
            <a:ext cx="3336384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11104A-2089-75DD-1099-38DDF62F498D}"/>
              </a:ext>
            </a:extLst>
          </p:cNvPr>
          <p:cNvSpPr txBox="1"/>
          <p:nvPr/>
        </p:nvSpPr>
        <p:spPr>
          <a:xfrm>
            <a:off x="3197931" y="2930003"/>
            <a:ext cx="227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프로세스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-4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00321E-63AD-B6C1-F3A4-1F4882D4ADF1}"/>
              </a:ext>
            </a:extLst>
          </p:cNvPr>
          <p:cNvCxnSpPr>
            <a:cxnSpLocks/>
          </p:cNvCxnSpPr>
          <p:nvPr/>
        </p:nvCxnSpPr>
        <p:spPr>
          <a:xfrm>
            <a:off x="3275965" y="2879203"/>
            <a:ext cx="1581785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2AA86-A91A-20A4-5A8E-1ABBD75CC2F3}"/>
              </a:ext>
            </a:extLst>
          </p:cNvPr>
          <p:cNvSpPr txBox="1"/>
          <p:nvPr/>
        </p:nvSpPr>
        <p:spPr>
          <a:xfrm>
            <a:off x="6110514" y="2499116"/>
            <a:ext cx="4028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활용 및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	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예상율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696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9A79D-1EA2-1FD7-5A03-1ABB2EDB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3860D7-BA02-2E6B-B51D-F9BF40951E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지금까지 만든 데이터 기반으로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en-US" altLang="ko-KR" sz="4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판매 가능한지 예상 할 수 있다면</a:t>
            </a:r>
            <a:r>
              <a:rPr lang="en-US" altLang="ko-KR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  <a:p>
            <a:pPr algn="ctr"/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35359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5F72-F3B7-4E53-A8F5-0EDA7A77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7B57D99-0B3F-278E-85A9-E65C9C057EC0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7CAEA-6784-0C35-9691-9F3A4B6CF447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_Price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Google Shape;348;g3321919b568_1_0">
            <a:extLst>
              <a:ext uri="{FF2B5EF4-FFF2-40B4-BE49-F238E27FC236}">
                <a16:creationId xmlns:a16="http://schemas.microsoft.com/office/drawing/2014/main" id="{DE5E2037-8BEF-6D5A-C948-BD15147A7D74}"/>
              </a:ext>
            </a:extLst>
          </p:cNvPr>
          <p:cNvSpPr txBox="1"/>
          <p:nvPr/>
        </p:nvSpPr>
        <p:spPr>
          <a:xfrm>
            <a:off x="550862" y="1432613"/>
            <a:ext cx="564565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import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matplotlib.pyplot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as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# 전체 개수 대비 비율(%) 계산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category_counts_percent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= 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category_counts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/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category_counts.sum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()) * 100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# 그래프 그리기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plt.figure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figsize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=(8, 5))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category_counts_percent.plot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kind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='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bar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color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=['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skyblue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', '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salmon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'])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# 라벨 및 제목 설정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plt.xlabel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("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Sell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(0: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sold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1: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not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sold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)")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plt.ylabel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("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Percentage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(%)")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plt.title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("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Percentage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Distribution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of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Sell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for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Top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50 New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Categories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")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plt.xticks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rotation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=0)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#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y축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값 퍼센트 표시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for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index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value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in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enumerate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category_counts_percent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):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  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plt.text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index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value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+ 1,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f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"{value:.1f}%",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ha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='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center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', </a:t>
            </a: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fontsize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=10)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# 그래프 출력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plt.show</a:t>
            </a:r>
            <a:r>
              <a:rPr lang="ko-KR" sz="1000" b="0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()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Google Shape;349;g3321919b568_1_0">
            <a:extLst>
              <a:ext uri="{FF2B5EF4-FFF2-40B4-BE49-F238E27FC236}">
                <a16:creationId xmlns:a16="http://schemas.microsoft.com/office/drawing/2014/main" id="{2FACF0D6-E81F-D319-61F1-85BFB8D18D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929771"/>
            <a:ext cx="5545138" cy="38268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B0A39B-348B-2923-17C9-5A1D213E4982}"/>
              </a:ext>
            </a:extLst>
          </p:cNvPr>
          <p:cNvSpPr/>
          <p:nvPr/>
        </p:nvSpPr>
        <p:spPr>
          <a:xfrm>
            <a:off x="550862" y="4988765"/>
            <a:ext cx="113109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이전 카테고리 분류를 기준으로 각 카테고리별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의 평균 값 분석 진행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카테고리 평균값보다 작거나 같은 값은 판매될 것이라고 이분법적으로 가정하고 판매 여부를 그래프로 확인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기준으로 판매될 가능성이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66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퍼센트임이 확인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카테고리별 가격 분포가 왼쪽으로 치우친 구조일 것임이 예상됨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763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F2652-7206-26F6-228A-322894ED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E9B829D-A6E5-E704-7CDD-132A7F854F49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E1846-2C7E-D777-DF42-B0C3BF93996D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_Price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DC6C7-CFFF-4FE8-B208-7FB0796D49CA}"/>
              </a:ext>
            </a:extLst>
          </p:cNvPr>
          <p:cNvSpPr/>
          <p:nvPr/>
        </p:nvSpPr>
        <p:spPr>
          <a:xfrm>
            <a:off x="550862" y="4988765"/>
            <a:ext cx="11310937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단어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전처리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과정을 통해 확인한 제품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설명란에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긍정적인 단어와 부정적인 단어의 개수를 활용하여 긍정적인 단어가 많으면 좋은 제품일 것이라는 척도를 만듦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marR="0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긍정적 단어 개수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/(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긍정단어개수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+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부정단어개수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식을 통해 긍정 단어 비율을 확인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Google Shape;360;p41">
            <a:extLst>
              <a:ext uri="{FF2B5EF4-FFF2-40B4-BE49-F238E27FC236}">
                <a16:creationId xmlns:a16="http://schemas.microsoft.com/office/drawing/2014/main" id="{F65AE532-C939-F506-CF95-0ACC44A0B5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8166" y="1253991"/>
            <a:ext cx="8570258" cy="3604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8;g3321919b568_1_0">
            <a:extLst>
              <a:ext uri="{FF2B5EF4-FFF2-40B4-BE49-F238E27FC236}">
                <a16:creationId xmlns:a16="http://schemas.microsoft.com/office/drawing/2014/main" id="{2EEB527A-5C8B-D57B-6B91-2DF5AE6E7E7B}"/>
              </a:ext>
            </a:extLst>
          </p:cNvPr>
          <p:cNvSpPr txBox="1"/>
          <p:nvPr/>
        </p:nvSpPr>
        <p:spPr>
          <a:xfrm>
            <a:off x="2846642" y="1715656"/>
            <a:ext cx="5645651" cy="6462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df5['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price_vs_avg_price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'] = 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(1 - (df5['price'] / df5['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avg_price_from_new_categoty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'].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astype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(float))+0.5) * 100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687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0A56D-789C-8113-0A2C-ACD6E159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3C7D4EF-C02D-B2BB-A46D-2B892982C3BD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9E49E-A000-BFA5-8630-6AC212826896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_Shipping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4F02E-E720-94D8-E60F-8DA392C312A6}"/>
              </a:ext>
            </a:extLst>
          </p:cNvPr>
          <p:cNvSpPr/>
          <p:nvPr/>
        </p:nvSpPr>
        <p:spPr>
          <a:xfrm>
            <a:off x="550862" y="4724565"/>
            <a:ext cx="11310937" cy="170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카테고리별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Shipping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의 가격 평균을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퍼센테이지로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변환하여 구매자 부담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(0,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파랑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과 판매자 부담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(1,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주황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으로 카테고리별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shipping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판매가격 분포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인 값이 큰 경향성을 볼 수 있음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이는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shipping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이면 값이 크다고 해도 구매할 가능성이 상대적으로 클 것임을 의미하며 정도를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퍼센테이지로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구하였기에 판매하고자 하는 제품의 값이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인지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1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인지에 대한 판매율 가능성의 척도로 사용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Google Shape;367;p42">
            <a:extLst>
              <a:ext uri="{FF2B5EF4-FFF2-40B4-BE49-F238E27FC236}">
                <a16:creationId xmlns:a16="http://schemas.microsoft.com/office/drawing/2014/main" id="{FF679594-F1A3-43D8-6A64-59B15510B0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513" y="2211419"/>
            <a:ext cx="11174973" cy="250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48;g3321919b568_1_0">
            <a:extLst>
              <a:ext uri="{FF2B5EF4-FFF2-40B4-BE49-F238E27FC236}">
                <a16:creationId xmlns:a16="http://schemas.microsoft.com/office/drawing/2014/main" id="{FAB42E57-2208-04D6-E132-D9D52B58E9F0}"/>
              </a:ext>
            </a:extLst>
          </p:cNvPr>
          <p:cNvSpPr txBox="1"/>
          <p:nvPr/>
        </p:nvSpPr>
        <p:spPr>
          <a:xfrm>
            <a:off x="891521" y="1414627"/>
            <a:ext cx="779527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selected_shipping_percentage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 =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df5.apply(lambda row: row['shipping_0_percentage'] if row['shipping'] == 0 else row['shipping_1_percentage'], axis=1)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50642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B514-310B-7B86-C77E-A2893882B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0AFCFBE-DF28-ACA8-FD1F-71E38FB5E588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6EF31-F212-0A40-1FAF-E926749C3EBA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_Words Counts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96EC68-8E10-217E-514B-1D7DC6B4D35B}"/>
              </a:ext>
            </a:extLst>
          </p:cNvPr>
          <p:cNvSpPr/>
          <p:nvPr/>
        </p:nvSpPr>
        <p:spPr>
          <a:xfrm>
            <a:off x="550862" y="4724565"/>
            <a:ext cx="11310937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단어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전처리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과정을 통해 확인한 제품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설명란에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긍정적인 단어와 부정적인 단어의 개수를 활용하여 긍정적인 단어가 많으면 좋은 제품일 것이라는 척도를 만듦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marR="0" lvl="0" indent="-17462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긍정적 단어 개수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/(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긍정단어개수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+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부정단어개수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식을 통해 긍정 단어 비율을 확인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Google Shape;348;g3321919b568_1_0">
            <a:extLst>
              <a:ext uri="{FF2B5EF4-FFF2-40B4-BE49-F238E27FC236}">
                <a16:creationId xmlns:a16="http://schemas.microsoft.com/office/drawing/2014/main" id="{311B2443-9DED-BFFA-2E84-C0A8479FF33B}"/>
              </a:ext>
            </a:extLst>
          </p:cNvPr>
          <p:cNvSpPr txBox="1"/>
          <p:nvPr/>
        </p:nvSpPr>
        <p:spPr>
          <a:xfrm>
            <a:off x="891521" y="1414627"/>
            <a:ext cx="779527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words_counts_sum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 = 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positive_count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 / ((df5['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positive_count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 + 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negative_count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']).replace(0, 1))</a:t>
            </a:r>
            <a:endParaRPr lang="en-US" altLang="ko-KR" sz="800" dirty="0"/>
          </a:p>
        </p:txBody>
      </p:sp>
      <p:pic>
        <p:nvPicPr>
          <p:cNvPr id="2" name="Google Shape;377;p43">
            <a:extLst>
              <a:ext uri="{FF2B5EF4-FFF2-40B4-BE49-F238E27FC236}">
                <a16:creationId xmlns:a16="http://schemas.microsoft.com/office/drawing/2014/main" id="{82382C6D-3FDD-4CC7-228C-68E9D37206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1171" y="1821444"/>
            <a:ext cx="7573165" cy="2705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53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EE23-3AB7-84E4-6F62-B1E41AF9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3B22B63-40CB-8F8B-5BA5-4749D7D63EC4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3ED0C-D5EF-753F-D860-4A5DAEEAFB92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제품 퀄리티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B66137-595E-0936-0930-7C066787BD9B}"/>
              </a:ext>
            </a:extLst>
          </p:cNvPr>
          <p:cNvSpPr/>
          <p:nvPr/>
        </p:nvSpPr>
        <p:spPr>
          <a:xfrm>
            <a:off x="550862" y="4724565"/>
            <a:ext cx="11310937" cy="45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제품 퀄리티를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high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를 최고점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1, middle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은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중간점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2/3, low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를 최저점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1/3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으로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수치화함</a:t>
            </a:r>
            <a:endParaRPr lang="ko-KR" altLang="en-US" dirty="0"/>
          </a:p>
        </p:txBody>
      </p:sp>
      <p:sp>
        <p:nvSpPr>
          <p:cNvPr id="11" name="Google Shape;348;g3321919b568_1_0">
            <a:extLst>
              <a:ext uri="{FF2B5EF4-FFF2-40B4-BE49-F238E27FC236}">
                <a16:creationId xmlns:a16="http://schemas.microsoft.com/office/drawing/2014/main" id="{998D3DDE-2D32-D61A-6D95-CA16D874A4CA}"/>
              </a:ext>
            </a:extLst>
          </p:cNvPr>
          <p:cNvSpPr txBox="1"/>
          <p:nvPr/>
        </p:nvSpPr>
        <p:spPr>
          <a:xfrm>
            <a:off x="891521" y="1414627"/>
            <a:ext cx="779527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condition_label_num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 = df5['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condition_label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'].map({ 'high' : 1, 'middle' : 2/3, 'low' : 1/3 })</a:t>
            </a:r>
            <a:endParaRPr lang="en-US" altLang="ko-KR" sz="800" dirty="0"/>
          </a:p>
        </p:txBody>
      </p:sp>
      <p:pic>
        <p:nvPicPr>
          <p:cNvPr id="4" name="Google Shape;387;p44">
            <a:extLst>
              <a:ext uri="{FF2B5EF4-FFF2-40B4-BE49-F238E27FC236}">
                <a16:creationId xmlns:a16="http://schemas.microsoft.com/office/drawing/2014/main" id="{DC1736CB-5673-C61A-A172-F78D0F3A35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8954" y="1917253"/>
            <a:ext cx="5547846" cy="2550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43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9997-B9D1-CEAF-9EB8-0FFAD74E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3A76BD0-B2FC-ED67-C924-D6A903050D3F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73C4-A94F-033F-BABF-F9ED98FE8F24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분석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_Trend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34E7CD-EDDA-5821-2DF9-A7FFE7534A5B}"/>
              </a:ext>
            </a:extLst>
          </p:cNvPr>
          <p:cNvSpPr/>
          <p:nvPr/>
        </p:nvSpPr>
        <p:spPr>
          <a:xfrm>
            <a:off x="550862" y="4724565"/>
            <a:ext cx="1131093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카테고리별 트렌드 분포는 최댓값이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10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 나타나도록 진행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(10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이상의 값은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10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으로 치환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) 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marR="0" lvl="0" indent="-1746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-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에 대한 부분을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0~10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값으로 수치 변환 진행하지 않았음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(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이유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기억안남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성환님께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물어봐야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…)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ko-KR" altLang="en-US" dirty="0"/>
          </a:p>
        </p:txBody>
      </p:sp>
      <p:sp>
        <p:nvSpPr>
          <p:cNvPr id="11" name="Google Shape;348;g3321919b568_1_0">
            <a:extLst>
              <a:ext uri="{FF2B5EF4-FFF2-40B4-BE49-F238E27FC236}">
                <a16:creationId xmlns:a16="http://schemas.microsoft.com/office/drawing/2014/main" id="{1E84B8A4-62EC-EA4B-2293-B60F72F6B17F}"/>
              </a:ext>
            </a:extLst>
          </p:cNvPr>
          <p:cNvSpPr txBox="1"/>
          <p:nvPr/>
        </p:nvSpPr>
        <p:spPr>
          <a:xfrm>
            <a:off x="891521" y="1414627"/>
            <a:ext cx="779527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df5['Trend_100'] = df5['Trend_100'].clip(-10, 10)</a:t>
            </a:r>
            <a:endParaRPr lang="en-US" altLang="ko-KR" sz="800" dirty="0"/>
          </a:p>
        </p:txBody>
      </p:sp>
      <p:pic>
        <p:nvPicPr>
          <p:cNvPr id="2" name="Google Shape;397;p45">
            <a:extLst>
              <a:ext uri="{FF2B5EF4-FFF2-40B4-BE49-F238E27FC236}">
                <a16:creationId xmlns:a16="http://schemas.microsoft.com/office/drawing/2014/main" id="{D063B8C6-C592-CD6B-5C4B-352C4895D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4341" y="1816962"/>
            <a:ext cx="8765723" cy="2717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552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544D1-72DC-452F-C751-BFBB0273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40582A9-2A79-B126-A485-E8B7128B7038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DE4B4-D2E9-E211-DD4A-9D46CDCEA730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계산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942CD0-3E52-1837-CFB6-DF89E28BF2A1}"/>
              </a:ext>
            </a:extLst>
          </p:cNvPr>
          <p:cNvSpPr/>
          <p:nvPr/>
        </p:nvSpPr>
        <p:spPr>
          <a:xfrm>
            <a:off x="550862" y="4724565"/>
            <a:ext cx="11310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카테고리별 가중치에 들어가는 값은 최대가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100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되어야함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제품이 판매되기 위해선 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가 제일 중요하다 판단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.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그 다음으로 제품 퀄리티가 중요하며 다음순서로 상세설명이 중요할 것임을 가중치로 표현함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트렌드와 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shipping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은 동일한 위치의 중요도를 가질 것임을 가정함</a:t>
            </a:r>
            <a:endParaRPr lang="ko-KR" altLang="en-US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Google Shape;348;g3321919b568_1_0">
            <a:extLst>
              <a:ext uri="{FF2B5EF4-FFF2-40B4-BE49-F238E27FC236}">
                <a16:creationId xmlns:a16="http://schemas.microsoft.com/office/drawing/2014/main" id="{C1CED3F8-AEE4-AD67-32F1-BDD750675056}"/>
              </a:ext>
            </a:extLst>
          </p:cNvPr>
          <p:cNvSpPr txBox="1"/>
          <p:nvPr/>
        </p:nvSpPr>
        <p:spPr>
          <a:xfrm>
            <a:off x="963239" y="1898722"/>
            <a:ext cx="9597185" cy="1815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판매 </a:t>
            </a:r>
            <a:r>
              <a:rPr lang="ko-KR" altLang="en-US" sz="2800" b="0" i="0" u="none" strike="noStrike" cap="none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예상율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0" i="0" u="none" strike="noStrike" cap="none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{ Price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*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0.4 + 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상세 설명 *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0.15 + 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제품 퀄리티 *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0.25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+ Trend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*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0.1 + shipping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 여부 *</a:t>
            </a: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0.1 }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54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C2B1E-13E0-2ACE-03EA-D0C1E642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38FD1F-AAB0-EC1A-1A83-3B61D4D44C62}"/>
              </a:ext>
            </a:extLst>
          </p:cNvPr>
          <p:cNvSpPr/>
          <p:nvPr/>
        </p:nvSpPr>
        <p:spPr>
          <a:xfrm>
            <a:off x="4838401" y="1418328"/>
            <a:ext cx="7353599" cy="3705869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E6EBF-F56C-EB44-D690-68B6C528181D}"/>
              </a:ext>
            </a:extLst>
          </p:cNvPr>
          <p:cNvSpPr txBox="1"/>
          <p:nvPr/>
        </p:nvSpPr>
        <p:spPr>
          <a:xfrm>
            <a:off x="4445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 err="1"/>
              <a:t>팀명</a:t>
            </a:r>
            <a:endParaRPr lang="ko-KR" altLang="en-US" dirty="0"/>
          </a:p>
        </p:txBody>
      </p:sp>
      <p:pic>
        <p:nvPicPr>
          <p:cNvPr id="1026" name="Picture 2" descr="6,651개의 오마카세 이미지, 스톡 사진, 3D 오브젝트, 벡터 ...">
            <a:extLst>
              <a:ext uri="{FF2B5EF4-FFF2-40B4-BE49-F238E27FC236}">
                <a16:creationId xmlns:a16="http://schemas.microsoft.com/office/drawing/2014/main" id="{755F172C-A2B8-86C0-0BE2-D09465D0E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1" b="7246"/>
          <a:stretch/>
        </p:blipFill>
        <p:spPr bwMode="auto">
          <a:xfrm>
            <a:off x="0" y="1418328"/>
            <a:ext cx="4849906" cy="37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5594B-52A4-D54D-DA7A-5B591447467C}"/>
              </a:ext>
            </a:extLst>
          </p:cNvPr>
          <p:cNvSpPr txBox="1"/>
          <p:nvPr/>
        </p:nvSpPr>
        <p:spPr>
          <a:xfrm>
            <a:off x="5431311" y="1826354"/>
            <a:ext cx="461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오마카세</a:t>
            </a:r>
            <a:r>
              <a:rPr lang="ko-KR" altLang="en-US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TEAM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3169FC-B1E2-E24B-6006-98F44AE6E9A5}"/>
              </a:ext>
            </a:extLst>
          </p:cNvPr>
          <p:cNvSpPr/>
          <p:nvPr/>
        </p:nvSpPr>
        <p:spPr>
          <a:xfrm>
            <a:off x="5431311" y="2511282"/>
            <a:ext cx="6088336" cy="202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식재료들이 </a:t>
            </a:r>
            <a:r>
              <a:rPr lang="ko-KR" altLang="en-US" b="1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상호 융합 보완 상승 </a:t>
            </a: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효과를 하며 멋진 조화를 </a:t>
            </a:r>
            <a:br>
              <a:rPr lang="en-US" altLang="ko-KR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i="1" kern="100" dirty="0" err="1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이룰때</a:t>
            </a: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맛있는 음식이 탄생하듯이 </a:t>
            </a:r>
            <a:endParaRPr lang="en-US" altLang="ko-KR" sz="1600" i="1" kern="1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ko-KR" altLang="en-US" sz="1600" i="1" kern="1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b="1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조원들의 생각과 경험</a:t>
            </a:r>
            <a:r>
              <a:rPr lang="ko-KR" altLang="en-US" sz="1600" b="1" i="1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모여</a:t>
            </a: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서로 의논하고 토의하는 과정을 </a:t>
            </a:r>
            <a:br>
              <a:rPr lang="en-US" altLang="ko-KR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거치며 결과적으로 </a:t>
            </a:r>
            <a:r>
              <a:rPr lang="ko-KR" altLang="en-US" b="1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멋있는 프로젝트를 만들자</a:t>
            </a:r>
            <a:r>
              <a:rPr lang="ko-KR" altLang="en-US" sz="1600" i="1" kern="10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의미</a:t>
            </a:r>
            <a:endParaRPr lang="en-US" altLang="ko-KR" sz="1600" i="1" kern="1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855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6884-2A52-5C31-7E78-740DDE9D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013D152-81EB-8F8F-D881-D18E80350869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CCE35-C015-A799-BCC2-C84CC33C45D1}"/>
              </a:ext>
            </a:extLst>
          </p:cNvPr>
          <p:cNvSpPr txBox="1"/>
          <p:nvPr/>
        </p:nvSpPr>
        <p:spPr>
          <a:xfrm>
            <a:off x="550862" y="792326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en-US" altLang="ko-KR" sz="2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_INSIGHT</a:t>
            </a:r>
            <a:endParaRPr lang="ko-KR" altLang="en-US" sz="24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Google Shape;421;p28">
            <a:extLst>
              <a:ext uri="{FF2B5EF4-FFF2-40B4-BE49-F238E27FC236}">
                <a16:creationId xmlns:a16="http://schemas.microsoft.com/office/drawing/2014/main" id="{99365564-140B-8628-646A-482B465E4A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3443" y="1903821"/>
            <a:ext cx="4772171" cy="282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28;p47">
            <a:extLst>
              <a:ext uri="{FF2B5EF4-FFF2-40B4-BE49-F238E27FC236}">
                <a16:creationId xmlns:a16="http://schemas.microsoft.com/office/drawing/2014/main" id="{ED514B92-D00B-C874-126E-398476407A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926" y="1903823"/>
            <a:ext cx="6373906" cy="2671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BA1D05-56B0-4723-1728-460D70144E90}"/>
              </a:ext>
            </a:extLst>
          </p:cNvPr>
          <p:cNvSpPr/>
          <p:nvPr/>
        </p:nvSpPr>
        <p:spPr>
          <a:xfrm>
            <a:off x="699247" y="1475583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판매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예상율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분포도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4F2CD0-6760-EADA-C0B7-29B8571BAEC0}"/>
              </a:ext>
            </a:extLst>
          </p:cNvPr>
          <p:cNvSpPr/>
          <p:nvPr/>
        </p:nvSpPr>
        <p:spPr>
          <a:xfrm>
            <a:off x="7664823" y="1475583"/>
            <a:ext cx="2486887" cy="279081"/>
          </a:xfrm>
          <a:prstGeom prst="roundRect">
            <a:avLst>
              <a:gd name="adj" fmla="val 50000"/>
            </a:avLst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판매 예상율과 변수간 상관성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BC537C-4244-A76B-86ED-BF90EF9F2132}"/>
              </a:ext>
            </a:extLst>
          </p:cNvPr>
          <p:cNvSpPr/>
          <p:nvPr/>
        </p:nvSpPr>
        <p:spPr>
          <a:xfrm>
            <a:off x="535364" y="4724565"/>
            <a:ext cx="113109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오른쪽 그래프는 판매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예상율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분포도이며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특정 구간에서 급상승하는 경향이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보여짐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판매 예상율과 </a:t>
            </a:r>
            <a:r>
              <a:rPr lang="en-US" altLang="ko-KR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Price_avg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(0.84)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가 높은 상관관계를 보이며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가격이 평균보다 낮을 수록 더 잘 팔릴 가능성이 높음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Price(-0.4)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로 가격이 높을수록 판매 가능성이 낮아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중고거래에서 합리적인 가격이 중요함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이는 중고거래 시장에서 </a:t>
            </a:r>
            <a:r>
              <a:rPr lang="ko-KR" altLang="en-US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경쟁력있는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 가격이 중요한 요소라는 것을 반증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상세한 상품 설명이 소비자의 신뢰를 높이고 구매 결정을 유도할 가능성이 높음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제품상태</a:t>
            </a: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트렌드 도 미미하나 상관관계 있음</a:t>
            </a:r>
            <a:endParaRPr lang="en-US" altLang="ko-KR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576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B2696-C314-0696-1FC5-62D1EDCB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A7095E-82DC-8423-5711-5E97822B696C}"/>
              </a:ext>
            </a:extLst>
          </p:cNvPr>
          <p:cNvCxnSpPr>
            <a:cxnSpLocks/>
          </p:cNvCxnSpPr>
          <p:nvPr/>
        </p:nvCxnSpPr>
        <p:spPr>
          <a:xfrm>
            <a:off x="6168570" y="3342808"/>
            <a:ext cx="3336384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B6335A5-1C1D-3324-CB38-BAEB365C2139}"/>
              </a:ext>
            </a:extLst>
          </p:cNvPr>
          <p:cNvSpPr txBox="1"/>
          <p:nvPr/>
        </p:nvSpPr>
        <p:spPr>
          <a:xfrm>
            <a:off x="3197931" y="2930003"/>
            <a:ext cx="227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프로세스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-5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3601FE-1785-FE50-0E7D-2731060874F7}"/>
              </a:ext>
            </a:extLst>
          </p:cNvPr>
          <p:cNvCxnSpPr>
            <a:cxnSpLocks/>
          </p:cNvCxnSpPr>
          <p:nvPr/>
        </p:nvCxnSpPr>
        <p:spPr>
          <a:xfrm>
            <a:off x="3275965" y="2879203"/>
            <a:ext cx="1581785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9398D9-514A-9505-CF83-24E1542E78B9}"/>
              </a:ext>
            </a:extLst>
          </p:cNvPr>
          <p:cNvSpPr txBox="1"/>
          <p:nvPr/>
        </p:nvSpPr>
        <p:spPr>
          <a:xfrm>
            <a:off x="6110514" y="2499116"/>
            <a:ext cx="4028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예상율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적용시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028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C08BE-7537-0173-ABAC-E5B93434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059479-2457-3854-9E8E-6C4A2DCC21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57D3F-98F7-14B7-B246-AE4A5A9EB5CF}"/>
              </a:ext>
            </a:extLst>
          </p:cNvPr>
          <p:cNvSpPr txBox="1"/>
          <p:nvPr/>
        </p:nvSpPr>
        <p:spPr>
          <a:xfrm>
            <a:off x="400137" y="259345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판매율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적용시 이용자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기업 관점 기대효과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24D510-4040-812C-D484-1E7C4C371C5A}"/>
              </a:ext>
            </a:extLst>
          </p:cNvPr>
          <p:cNvSpPr/>
          <p:nvPr/>
        </p:nvSpPr>
        <p:spPr>
          <a:xfrm>
            <a:off x="4165600" y="1499044"/>
            <a:ext cx="7545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판매 예상율을 통해 잘 팔릴 가능성이 높은 상품을 추천하여 판매 촉진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예상을 통해 판매율이 낮은 상품에 대한 프로모션을 제안함으로 정책 최적화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판매율 높은 상품은 소비자의 만족도를 높이고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거래 성공률을 증가시켜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플랫폼의 신뢰도를 상승  </a:t>
            </a:r>
            <a:endParaRPr lang="ko-KR" altLang="en-US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74CDF4-26E2-5002-CC23-F710BF885006}"/>
              </a:ext>
            </a:extLst>
          </p:cNvPr>
          <p:cNvSpPr/>
          <p:nvPr/>
        </p:nvSpPr>
        <p:spPr>
          <a:xfrm>
            <a:off x="4236927" y="980354"/>
            <a:ext cx="2120203" cy="390392"/>
          </a:xfrm>
          <a:prstGeom prst="round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기업 관점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74C6D9-1ED0-2F99-6FEC-97DE4415DD73}"/>
              </a:ext>
            </a:extLst>
          </p:cNvPr>
          <p:cNvSpPr/>
          <p:nvPr/>
        </p:nvSpPr>
        <p:spPr>
          <a:xfrm>
            <a:off x="4165600" y="3388480"/>
            <a:ext cx="754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이용자 관점에서 어떤 상품을 신뢰할 수 있는지 미리 확인하고 거래 위험 감소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어떤 상품이 잘 팔릴 수 있는지 안다면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더 빠르게 의사결정 가능함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소비자의 더 합리적인 가격과 신뢰할 수 있는 정보를 바탕으로 구매 가능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6FB23CF-807F-2AB3-E351-FD3A4F3D9BFE}"/>
              </a:ext>
            </a:extLst>
          </p:cNvPr>
          <p:cNvSpPr/>
          <p:nvPr/>
        </p:nvSpPr>
        <p:spPr>
          <a:xfrm rot="10800000">
            <a:off x="3543986" y="4890002"/>
            <a:ext cx="4900827" cy="46895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1000"/>
                </a:schemeClr>
              </a:gs>
              <a:gs pos="0">
                <a:schemeClr val="bg1">
                  <a:lumMod val="50000"/>
                </a:schemeClr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508D2-5263-2FC8-9165-7273EA6550AA}"/>
              </a:ext>
            </a:extLst>
          </p:cNvPr>
          <p:cNvSpPr txBox="1"/>
          <p:nvPr/>
        </p:nvSpPr>
        <p:spPr>
          <a:xfrm>
            <a:off x="722264" y="5745186"/>
            <a:ext cx="1098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시스템 도입을 통해 플랫폼 신뢰도를 높이고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소비자 만족도도 동시에 향상 가능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02E6A9-6F98-4675-5E18-409AA39BBA4F}"/>
              </a:ext>
            </a:extLst>
          </p:cNvPr>
          <p:cNvSpPr/>
          <p:nvPr/>
        </p:nvSpPr>
        <p:spPr>
          <a:xfrm>
            <a:off x="591056" y="5667270"/>
            <a:ext cx="11120018" cy="673240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utoShape 2" descr="An e-commerce platform interface displaying product listings with estimated sellability scores next to each item. Each product has a tag indicating 'High Sell Probability' or 'Low Sell Probability.' The design is clean, minimalistic, and data-driven, focusing on improving user trust and decision-making.">
            <a:extLst>
              <a:ext uri="{FF2B5EF4-FFF2-40B4-BE49-F238E27FC236}">
                <a16:creationId xmlns:a16="http://schemas.microsoft.com/office/drawing/2014/main" id="{7832CBDE-73B9-9E95-DE49-10B3CAEF3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텍스트, 스크린샷, 신발, 카탈로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7B8963-E028-2661-5927-F7422BF2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-540" r="7961" b="1198"/>
          <a:stretch/>
        </p:blipFill>
        <p:spPr>
          <a:xfrm>
            <a:off x="810870" y="1031516"/>
            <a:ext cx="2543861" cy="336861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113C82F-0C58-A88E-9996-D4405BE8EC07}"/>
              </a:ext>
            </a:extLst>
          </p:cNvPr>
          <p:cNvSpPr/>
          <p:nvPr/>
        </p:nvSpPr>
        <p:spPr>
          <a:xfrm>
            <a:off x="4236927" y="2904053"/>
            <a:ext cx="2120203" cy="390392"/>
          </a:xfrm>
          <a:prstGeom prst="round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rPr>
              <a:t>이용자 관점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38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7CBCB-F5AB-C02A-E01A-C21802867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50D2CE-645F-A2A2-D5C8-9513860AC5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254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C1EC6-6689-5816-D879-15B48B6ACA6C}"/>
              </a:ext>
            </a:extLst>
          </p:cNvPr>
          <p:cNvSpPr txBox="1"/>
          <p:nvPr/>
        </p:nvSpPr>
        <p:spPr>
          <a:xfrm>
            <a:off x="400137" y="259345"/>
            <a:ext cx="97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EE338-31DE-D8C6-77C9-8D5BB24CDCD6}"/>
              </a:ext>
            </a:extLst>
          </p:cNvPr>
          <p:cNvSpPr/>
          <p:nvPr/>
        </p:nvSpPr>
        <p:spPr>
          <a:xfrm>
            <a:off x="440531" y="902383"/>
            <a:ext cx="113109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헌수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 프로젝트를 진행하면서 데이터 분석에 대한 이해가 조금 더 </a:t>
            </a:r>
            <a:r>
              <a:rPr lang="ko-KR" altLang="en-US" kern="1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깊어졌다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이전에는 단순히 코드 작성에 집중했다면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프로젝트를 통해 데이터 분석의 흐름과 팀워크의 중요성을 직접 경험할 수 있었다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팀원들과의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소통을 통해 다양한 시각을 배우고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협업의 가치도 다시금 깨닫게 되었다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오마카세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팀원 여러분 정말 고생 많으셨습니다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정말 많이 배웠어요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!!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!!!</a:t>
            </a:r>
            <a:endParaRPr lang="ko-KR" altLang="en-US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7CB429-5A33-96D2-4A30-4FA39833ADED}"/>
              </a:ext>
            </a:extLst>
          </p:cNvPr>
          <p:cNvSpPr/>
          <p:nvPr/>
        </p:nvSpPr>
        <p:spPr>
          <a:xfrm>
            <a:off x="440531" y="3870839"/>
            <a:ext cx="11310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상혁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분석에 있어서 시간이 부족한 느낌이 들었다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진행을 통해 데이터의 이해도가 늘어나면서 나타나는 추가 의문들을 모두 진행하지 못해서 보다 퀄리티 있는 결과를 보여주지 못하고 마무리된 점이 아쉽다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B70716-357F-9C59-3600-999BD130A7DD}"/>
              </a:ext>
            </a:extLst>
          </p:cNvPr>
          <p:cNvSpPr/>
          <p:nvPr/>
        </p:nvSpPr>
        <p:spPr>
          <a:xfrm>
            <a:off x="440531" y="2476644"/>
            <a:ext cx="11310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성환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 프로젝트를 통해서 팀원들 각각의 뛰어난 능력을 알았으며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혼자 했다면 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정도 시간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소요되는 심도 깊은 대화와 의사소통의 중요성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버전업관리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해당작업의 공동 목표라는 중요성을 </a:t>
            </a:r>
            <a:r>
              <a:rPr lang="ko-KR" altLang="en-US" kern="1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배운것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같다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</a:t>
            </a:r>
            <a:endParaRPr lang="ko-KR" altLang="en-US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12F00C-4DD7-D139-1825-8414F5A5BFD2}"/>
              </a:ext>
            </a:extLst>
          </p:cNvPr>
          <p:cNvSpPr/>
          <p:nvPr/>
        </p:nvSpPr>
        <p:spPr>
          <a:xfrm>
            <a:off x="440531" y="5354682"/>
            <a:ext cx="11310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유빈</a:t>
            </a: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열심히 했는데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항상 아쉬운 분석이다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카테고리의 분류의 정확성을 높이고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자연어처리 </a:t>
            </a:r>
            <a:r>
              <a:rPr lang="ko-KR" altLang="en-US" kern="1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긍부정어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분류를 좀 더 정교하게 해보고 싶다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팀원들의 도움이 너무 컸다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부족한 부분을 채워주는 팀원을 만난 것이 행운이었고 밤샘의 의미를</a:t>
            </a:r>
            <a:r>
              <a:rPr lang="en-US" altLang="ko-KR" kern="1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…..</a:t>
            </a:r>
            <a:endParaRPr lang="ko-KR" altLang="en-US" kern="1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601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458F0-0A5B-14BE-330B-552FF1328A7D}"/>
              </a:ext>
            </a:extLst>
          </p:cNvPr>
          <p:cNvSpPr txBox="1"/>
          <p:nvPr/>
        </p:nvSpPr>
        <p:spPr>
          <a:xfrm>
            <a:off x="0" y="-772840"/>
            <a:ext cx="7184571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사진을 변경하여 간지 슬라이드로 활용하세요</a:t>
            </a:r>
            <a:r>
              <a:rPr lang="en-US" altLang="ko-KR" dirty="0"/>
              <a:t>.</a:t>
            </a:r>
          </a:p>
          <a:p>
            <a:pPr marL="174625" indent="-174625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사진 비율은 </a:t>
            </a:r>
            <a:r>
              <a:rPr lang="en-US" altLang="ko-KR" dirty="0"/>
              <a:t>[</a:t>
            </a:r>
            <a:r>
              <a:rPr lang="ko-KR" altLang="en-US" dirty="0"/>
              <a:t>자르기</a:t>
            </a:r>
            <a:r>
              <a:rPr lang="en-US" altLang="ko-KR" dirty="0"/>
              <a:t>]-[16:9]</a:t>
            </a:r>
            <a:r>
              <a:rPr lang="ko-KR" altLang="en-US" dirty="0"/>
              <a:t>비율로 자르기 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B2C5FB-984B-6F7D-AF6A-501A73C6B0E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F16757-BC29-6588-5597-ED8759C8D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r="23750" b="7813"/>
          <a:stretch/>
        </p:blipFill>
        <p:spPr>
          <a:xfrm>
            <a:off x="2895600" y="0"/>
            <a:ext cx="9296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3DFC8-DDC5-C436-4D97-2F7C75B1FC43}"/>
              </a:ext>
            </a:extLst>
          </p:cNvPr>
          <p:cNvSpPr txBox="1"/>
          <p:nvPr/>
        </p:nvSpPr>
        <p:spPr>
          <a:xfrm>
            <a:off x="995287" y="2736168"/>
            <a:ext cx="5193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you for listening.</a:t>
            </a:r>
            <a:endParaRPr lang="ko-KR" altLang="en-US" sz="32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35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CC5F92-4E3D-2BA2-F40E-8D0DC3A72681}"/>
              </a:ext>
            </a:extLst>
          </p:cNvPr>
          <p:cNvCxnSpPr>
            <a:cxnSpLocks/>
          </p:cNvCxnSpPr>
          <p:nvPr/>
        </p:nvCxnSpPr>
        <p:spPr>
          <a:xfrm>
            <a:off x="6168570" y="3342808"/>
            <a:ext cx="3336384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197931" y="2930003"/>
            <a:ext cx="227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프로세스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-1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29C37F-6C13-8527-3498-73851FB358C6}"/>
              </a:ext>
            </a:extLst>
          </p:cNvPr>
          <p:cNvCxnSpPr>
            <a:cxnSpLocks/>
          </p:cNvCxnSpPr>
          <p:nvPr/>
        </p:nvCxnSpPr>
        <p:spPr>
          <a:xfrm>
            <a:off x="3275965" y="2879203"/>
            <a:ext cx="1581785" cy="0"/>
          </a:xfrm>
          <a:prstGeom prst="line">
            <a:avLst/>
          </a:prstGeom>
          <a:ln w="2222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1950D1-5978-1223-DDD3-06E7FEEF526B}"/>
              </a:ext>
            </a:extLst>
          </p:cNvPr>
          <p:cNvSpPr txBox="1"/>
          <p:nvPr/>
        </p:nvSpPr>
        <p:spPr>
          <a:xfrm>
            <a:off x="6110514" y="2499116"/>
            <a:ext cx="4028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중고거래 비즈니스 및 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방향성</a:t>
            </a:r>
          </a:p>
        </p:txBody>
      </p:sp>
    </p:spTree>
    <p:extLst>
      <p:ext uri="{BB962C8B-B14F-4D97-AF65-F5344CB8AC3E}">
        <p14:creationId xmlns:p14="http://schemas.microsoft.com/office/powerpoint/2010/main" val="381200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7260-946F-7DAF-5AF2-085D112ED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AAD8B16-8378-1FC0-F94D-1BA655B9FBC3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주제 선정 이유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179A50-E7D2-03BB-1932-2E00D658B415}"/>
              </a:ext>
            </a:extLst>
          </p:cNvPr>
          <p:cNvSpPr/>
          <p:nvPr/>
        </p:nvSpPr>
        <p:spPr>
          <a:xfrm>
            <a:off x="983963" y="1099901"/>
            <a:ext cx="10224074" cy="1087488"/>
          </a:xfrm>
          <a:prstGeom prst="roundRect">
            <a:avLst/>
          </a:prstGeom>
          <a:solidFill>
            <a:schemeClr val="bg1">
              <a:lumMod val="85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AF860-747C-E2C5-9426-02B32EF60F8F}"/>
              </a:ext>
            </a:extLst>
          </p:cNvPr>
          <p:cNvSpPr txBox="1"/>
          <p:nvPr/>
        </p:nvSpPr>
        <p:spPr>
          <a:xfrm>
            <a:off x="3379371" y="1412812"/>
            <a:ext cx="54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Mercari Price Suggestion Challenge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39E6906-0C4A-1399-2DEE-DC3CE41C726A}"/>
              </a:ext>
            </a:extLst>
          </p:cNvPr>
          <p:cNvSpPr/>
          <p:nvPr/>
        </p:nvSpPr>
        <p:spPr>
          <a:xfrm>
            <a:off x="2255251" y="2590073"/>
            <a:ext cx="7681498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95359-4EDA-A211-4478-7584745EA9F2}"/>
              </a:ext>
            </a:extLst>
          </p:cNvPr>
          <p:cNvSpPr txBox="1"/>
          <p:nvPr/>
        </p:nvSpPr>
        <p:spPr>
          <a:xfrm>
            <a:off x="2995284" y="2761402"/>
            <a:ext cx="671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160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만개의 거대 데이터셋으로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여러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변수간의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관계 분석 용이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702C2EE-42E9-F466-5AD2-0D0612B9A5A8}"/>
              </a:ext>
            </a:extLst>
          </p:cNvPr>
          <p:cNvSpPr/>
          <p:nvPr/>
        </p:nvSpPr>
        <p:spPr>
          <a:xfrm>
            <a:off x="2255251" y="3577547"/>
            <a:ext cx="7681498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866BF-5825-5ED1-BC4F-072D5A810140}"/>
              </a:ext>
            </a:extLst>
          </p:cNvPr>
          <p:cNvSpPr txBox="1"/>
          <p:nvPr/>
        </p:nvSpPr>
        <p:spPr>
          <a:xfrm>
            <a:off x="3058564" y="3748876"/>
            <a:ext cx="607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NLP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분석에 대한 기대감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D1FAC8A-50E6-1431-8DFF-6DF6706C3E64}"/>
              </a:ext>
            </a:extLst>
          </p:cNvPr>
          <p:cNvSpPr/>
          <p:nvPr/>
        </p:nvSpPr>
        <p:spPr>
          <a:xfrm>
            <a:off x="2255251" y="4565022"/>
            <a:ext cx="7681498" cy="74276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95D51A-1F68-EEEE-71D6-6F247528B39C}"/>
              </a:ext>
            </a:extLst>
          </p:cNvPr>
          <p:cNvSpPr txBox="1"/>
          <p:nvPr/>
        </p:nvSpPr>
        <p:spPr>
          <a:xfrm>
            <a:off x="2498271" y="4736351"/>
            <a:ext cx="7438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기업 대상 비즈니스 의사결정에 제안할 부분 많을 것으로 기대</a:t>
            </a:r>
          </a:p>
        </p:txBody>
      </p:sp>
    </p:spTree>
    <p:extLst>
      <p:ext uri="{BB962C8B-B14F-4D97-AF65-F5344CB8AC3E}">
        <p14:creationId xmlns:p14="http://schemas.microsoft.com/office/powerpoint/2010/main" val="109548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B48DE-1390-8E85-8743-FA5CB6DB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4713B41-D832-D830-D947-39B3A1319264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메루카리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Business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뭘까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?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D01BE25-FAB0-3129-876C-DB5F197F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05" b="42995"/>
          <a:stretch/>
        </p:blipFill>
        <p:spPr>
          <a:xfrm>
            <a:off x="911259" y="1821350"/>
            <a:ext cx="3720446" cy="3018077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42E651-400B-4A69-5F8F-C550D73F4237}"/>
              </a:ext>
            </a:extLst>
          </p:cNvPr>
          <p:cNvSpPr/>
          <p:nvPr/>
        </p:nvSpPr>
        <p:spPr>
          <a:xfrm>
            <a:off x="5178998" y="1372764"/>
            <a:ext cx="6519943" cy="448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연간 활성자수 </a:t>
            </a:r>
            <a:r>
              <a:rPr lang="en-US" altLang="ko-KR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1050</a:t>
            </a: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</a:t>
            </a: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하루 이용자 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71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</a:t>
            </a:r>
            <a:endParaRPr lang="en-US" altLang="ko-KR" sz="16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 거래액 </a:t>
            </a:r>
            <a:r>
              <a:rPr lang="en-US" altLang="ko-KR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</a:t>
            </a: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조 </a:t>
            </a:r>
            <a:r>
              <a:rPr lang="en-US" altLang="ko-KR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9153</a:t>
            </a: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억원</a:t>
            </a: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연매출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2210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억</a:t>
            </a:r>
            <a:endParaRPr lang="en-US" altLang="ko-KR" sz="16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일본 </a:t>
            </a: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중고시장 점유율 </a:t>
            </a:r>
            <a:r>
              <a:rPr lang="en-US" altLang="ko-KR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60% </a:t>
            </a:r>
            <a:r>
              <a:rPr lang="ko-KR" altLang="en-US" sz="16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</a:t>
            </a: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주요 비즈니스 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당근마켓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유사하지만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당근마켓은 직거래인 반면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메루카리는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중고거래액의 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10%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라는 높은 수수료 구조로 수익성 강세</a:t>
            </a:r>
            <a:endParaRPr lang="en-US" altLang="ko-KR" sz="16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복잡한 중고거래 과정을 생략하고 사진과 글만 올리면 되는 간단한 프로세스</a:t>
            </a:r>
            <a:endParaRPr lang="en-US" altLang="ko-KR" sz="16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판매자가 가격을 미리 결정</a:t>
            </a: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구매자가 승인하면 거래 이루어지는 구조</a:t>
            </a:r>
            <a:endParaRPr lang="en-US" altLang="ko-KR" sz="16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10~30</a:t>
            </a:r>
            <a:r>
              <a:rPr lang="ko-KR" altLang="en-US" sz="16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여성 타겟</a:t>
            </a:r>
            <a:endParaRPr lang="en-US" altLang="ko-KR" sz="1600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CD3BCA5-AB0A-75A6-9BF7-738299790908}"/>
              </a:ext>
            </a:extLst>
          </p:cNvPr>
          <p:cNvGrpSpPr/>
          <p:nvPr/>
        </p:nvGrpSpPr>
        <p:grpSpPr>
          <a:xfrm>
            <a:off x="5278910" y="991606"/>
            <a:ext cx="1845185" cy="381158"/>
            <a:chOff x="1097697" y="1117568"/>
            <a:chExt cx="1845185" cy="381158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5C39D35B-780F-E7C9-BF91-D075D8F45385}"/>
                </a:ext>
              </a:extLst>
            </p:cNvPr>
            <p:cNvSpPr/>
            <p:nvPr/>
          </p:nvSpPr>
          <p:spPr>
            <a:xfrm>
              <a:off x="1097697" y="1117568"/>
              <a:ext cx="1791397" cy="381158"/>
            </a:xfrm>
            <a:prstGeom prst="roundRect">
              <a:avLst>
                <a:gd name="adj" fmla="val 50000"/>
              </a:avLst>
            </a:prstGeom>
            <a:solidFill>
              <a:srgbClr val="03254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9CDA54B-94C0-4B35-EE58-0E2BF6FD2FCA}"/>
                </a:ext>
              </a:extLst>
            </p:cNvPr>
            <p:cNvSpPr txBox="1"/>
            <p:nvPr/>
          </p:nvSpPr>
          <p:spPr>
            <a:xfrm>
              <a:off x="1462296" y="1145293"/>
              <a:ext cx="148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앱 주요 지표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75E033D-085F-1B19-D19B-DB7E3F0B08B7}"/>
              </a:ext>
            </a:extLst>
          </p:cNvPr>
          <p:cNvGrpSpPr/>
          <p:nvPr/>
        </p:nvGrpSpPr>
        <p:grpSpPr>
          <a:xfrm>
            <a:off x="5278910" y="3510689"/>
            <a:ext cx="1845185" cy="381158"/>
            <a:chOff x="1097697" y="1117568"/>
            <a:chExt cx="1845185" cy="381158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A562F17-21A3-B23C-F21B-C398C052940D}"/>
                </a:ext>
              </a:extLst>
            </p:cNvPr>
            <p:cNvSpPr/>
            <p:nvPr/>
          </p:nvSpPr>
          <p:spPr>
            <a:xfrm>
              <a:off x="1097697" y="1117568"/>
              <a:ext cx="1791397" cy="381158"/>
            </a:xfrm>
            <a:prstGeom prst="roundRect">
              <a:avLst>
                <a:gd name="adj" fmla="val 50000"/>
              </a:avLst>
            </a:prstGeom>
            <a:solidFill>
              <a:srgbClr val="03254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39744B-3801-50E6-9DE6-A41E8CA1302F}"/>
                </a:ext>
              </a:extLst>
            </p:cNvPr>
            <p:cNvSpPr txBox="1"/>
            <p:nvPr/>
          </p:nvSpPr>
          <p:spPr>
            <a:xfrm>
              <a:off x="1462296" y="1145293"/>
              <a:ext cx="1480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주요 비즈니스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27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74F5-C88B-9B5D-6D22-7D74514C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6257C13-176F-DBA5-83C8-A2048905FA25}"/>
              </a:ext>
            </a:extLst>
          </p:cNvPr>
          <p:cNvSpPr txBox="1"/>
          <p:nvPr/>
        </p:nvSpPr>
        <p:spPr>
          <a:xfrm>
            <a:off x="457199" y="323913"/>
            <a:ext cx="288506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우리가 궁금한 내용 그리고 분석 방향성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F66D46-D2FA-AB58-4356-C49F97F64EED}"/>
              </a:ext>
            </a:extLst>
          </p:cNvPr>
          <p:cNvSpPr/>
          <p:nvPr/>
        </p:nvSpPr>
        <p:spPr>
          <a:xfrm>
            <a:off x="1577919" y="1148245"/>
            <a:ext cx="3940064" cy="3871991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1884B5-6EB8-431E-5B63-8CCE52F46B50}"/>
              </a:ext>
            </a:extLst>
          </p:cNvPr>
          <p:cNvGrpSpPr/>
          <p:nvPr/>
        </p:nvGrpSpPr>
        <p:grpSpPr>
          <a:xfrm>
            <a:off x="2105418" y="917644"/>
            <a:ext cx="2885064" cy="461201"/>
            <a:chOff x="550863" y="1077547"/>
            <a:chExt cx="2885064" cy="461201"/>
          </a:xfrm>
          <a:solidFill>
            <a:schemeClr val="accent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3DE2910-A605-3E05-EE61-6AE3A3DE7D44}"/>
                </a:ext>
              </a:extLst>
            </p:cNvPr>
            <p:cNvSpPr/>
            <p:nvPr/>
          </p:nvSpPr>
          <p:spPr>
            <a:xfrm>
              <a:off x="550863" y="1077547"/>
              <a:ext cx="2885064" cy="461201"/>
            </a:xfrm>
            <a:prstGeom prst="roundRect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7B27D2-AFD5-0659-0D31-36560A074A6F}"/>
                </a:ext>
              </a:extLst>
            </p:cNvPr>
            <p:cNvSpPr txBox="1"/>
            <p:nvPr/>
          </p:nvSpPr>
          <p:spPr>
            <a:xfrm>
              <a:off x="1290896" y="1108092"/>
              <a:ext cx="148058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이용자 관점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BBE19D-110F-7D7D-D471-26A2F07E13C6}"/>
              </a:ext>
            </a:extLst>
          </p:cNvPr>
          <p:cNvSpPr/>
          <p:nvPr/>
        </p:nvSpPr>
        <p:spPr>
          <a:xfrm>
            <a:off x="1798371" y="1651265"/>
            <a:ext cx="3940064" cy="304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가격을 믿어도 되는지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제품에 대한 설명이 잘 </a:t>
            </a:r>
            <a:r>
              <a:rPr lang="ko-KR" altLang="en-US" sz="1400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작성되어있는지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상품의 퀄리티를 믿어도 되는지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요즘 </a:t>
            </a:r>
            <a:r>
              <a:rPr lang="ko-KR" altLang="en-US" sz="1400" kern="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핫한</a:t>
            </a: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상품을 거래하려고 하는 것인지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유료배송인지 무료 배송인지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좋은 물건을 적정한 가격에 구매</a:t>
            </a:r>
            <a:endParaRPr lang="en-US" altLang="ko-KR" sz="1800" kern="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CFEA0B-FE89-99CA-EE95-9EDA6C78A89F}"/>
              </a:ext>
            </a:extLst>
          </p:cNvPr>
          <p:cNvSpPr/>
          <p:nvPr/>
        </p:nvSpPr>
        <p:spPr>
          <a:xfrm>
            <a:off x="6674019" y="1148245"/>
            <a:ext cx="3940064" cy="387199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BF6BB1-AA91-A657-56A1-4D0E1384B3A6}"/>
              </a:ext>
            </a:extLst>
          </p:cNvPr>
          <p:cNvGrpSpPr/>
          <p:nvPr/>
        </p:nvGrpSpPr>
        <p:grpSpPr>
          <a:xfrm>
            <a:off x="7201518" y="917644"/>
            <a:ext cx="2885064" cy="461201"/>
            <a:chOff x="550863" y="1077547"/>
            <a:chExt cx="2885064" cy="46120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2CFF511-4120-38B1-B639-7A6E07BFFF43}"/>
                </a:ext>
              </a:extLst>
            </p:cNvPr>
            <p:cNvSpPr/>
            <p:nvPr/>
          </p:nvSpPr>
          <p:spPr>
            <a:xfrm>
              <a:off x="550863" y="1077547"/>
              <a:ext cx="2885064" cy="46120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94A5C9-21AD-C4C7-2913-FF928DC667EF}"/>
                </a:ext>
              </a:extLst>
            </p:cNvPr>
            <p:cNvSpPr txBox="1"/>
            <p:nvPr/>
          </p:nvSpPr>
          <p:spPr>
            <a:xfrm>
              <a:off x="1410968" y="1108092"/>
              <a:ext cx="1480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기업 관점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D307D2-2130-2463-DB9F-9BAF2ED1D536}"/>
              </a:ext>
            </a:extLst>
          </p:cNvPr>
          <p:cNvSpPr/>
          <p:nvPr/>
        </p:nvSpPr>
        <p:spPr>
          <a:xfrm>
            <a:off x="6894471" y="1634667"/>
            <a:ext cx="3499159" cy="309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저렴해야 잘 팔리는 지</a:t>
            </a:r>
            <a:r>
              <a:rPr lang="en-US" altLang="ko-KR" sz="14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어떤 카테고리들이 많이 거래되는지</a:t>
            </a:r>
            <a:r>
              <a:rPr lang="en-US" altLang="ko-KR" sz="14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브랜드가 </a:t>
            </a:r>
            <a:r>
              <a:rPr lang="ko-KR" altLang="en-US" sz="1400" kern="100" dirty="0" err="1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작성되있어야</a:t>
            </a:r>
            <a:r>
              <a:rPr lang="ko-KR" altLang="en-US" sz="14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잘 거래가 되는지</a:t>
            </a:r>
            <a:r>
              <a:rPr lang="en-US" altLang="ko-KR" sz="1400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L="174625" indent="-174625" algn="just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.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800" kern="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거래 활성화를 통한 수익 증대</a:t>
            </a:r>
            <a:endParaRPr lang="ko-KR" altLang="ko-KR" kern="100" dirty="0"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E2B575-9199-9D7B-D0C8-79CDA09C1AFD}"/>
              </a:ext>
            </a:extLst>
          </p:cNvPr>
          <p:cNvSpPr/>
          <p:nvPr/>
        </p:nvSpPr>
        <p:spPr>
          <a:xfrm>
            <a:off x="983963" y="5436696"/>
            <a:ext cx="10224074" cy="742768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15D24-A277-31A1-70EF-1F5C420E7F40}"/>
              </a:ext>
            </a:extLst>
          </p:cNvPr>
          <p:cNvSpPr txBox="1"/>
          <p:nvPr/>
        </p:nvSpPr>
        <p:spPr>
          <a:xfrm>
            <a:off x="1310925" y="5577247"/>
            <a:ext cx="1030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제품 특성 분석을 통해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판매율 향상과 앱 활성화를 위한 비즈니스 전략 제안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3CFB002-9D82-BB62-510C-7D595BE1F9C2}"/>
              </a:ext>
            </a:extLst>
          </p:cNvPr>
          <p:cNvSpPr/>
          <p:nvPr/>
        </p:nvSpPr>
        <p:spPr>
          <a:xfrm>
            <a:off x="3307838" y="5118196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E0EBE7B-56EC-9535-30A7-C182829B56CA}"/>
              </a:ext>
            </a:extLst>
          </p:cNvPr>
          <p:cNvSpPr/>
          <p:nvPr/>
        </p:nvSpPr>
        <p:spPr>
          <a:xfrm>
            <a:off x="5957047" y="5118196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9BD3B73-EF70-C26B-7AB0-471013330AA1}"/>
              </a:ext>
            </a:extLst>
          </p:cNvPr>
          <p:cNvSpPr/>
          <p:nvPr/>
        </p:nvSpPr>
        <p:spPr>
          <a:xfrm>
            <a:off x="8801916" y="5118196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5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323F6-719E-6B32-6A01-5608DED7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01270AE-E3E9-6C93-A1D1-E557DBF3C74C}"/>
              </a:ext>
            </a:extLst>
          </p:cNvPr>
          <p:cNvSpPr/>
          <p:nvPr/>
        </p:nvSpPr>
        <p:spPr>
          <a:xfrm>
            <a:off x="804592" y="5065059"/>
            <a:ext cx="10483538" cy="1114405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1DD1B9-70CE-6780-4614-574DAE176569}"/>
              </a:ext>
            </a:extLst>
          </p:cNvPr>
          <p:cNvSpPr txBox="1"/>
          <p:nvPr/>
        </p:nvSpPr>
        <p:spPr>
          <a:xfrm>
            <a:off x="457200" y="323913"/>
            <a:ext cx="23142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03254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중고거래 특징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33314A-AAC8-70B6-4A32-7E5243B3E2B7}"/>
              </a:ext>
            </a:extLst>
          </p:cNvPr>
          <p:cNvSpPr/>
          <p:nvPr/>
        </p:nvSpPr>
        <p:spPr>
          <a:xfrm>
            <a:off x="897475" y="1002319"/>
            <a:ext cx="10403445" cy="1214274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0D598-F6C5-6451-811E-EE0C04055C13}"/>
              </a:ext>
            </a:extLst>
          </p:cNvPr>
          <p:cNvSpPr txBox="1"/>
          <p:nvPr/>
        </p:nvSpPr>
        <p:spPr>
          <a:xfrm>
            <a:off x="1248768" y="1139851"/>
            <a:ext cx="9784450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플랫폼 이용자들은 다양한 불편함을 경험하고 있으며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특히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거래 사기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(46%),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정보 불일치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(32.4%),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주문 취소 및 환불 문제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(13.5%)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등의 </a:t>
            </a:r>
            <a:r>
              <a:rPr lang="ko-KR" altLang="en-US" sz="16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신뢰도 문제를 가장 큰 불만 요인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~~~ 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 생략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just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			                         (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경향신문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“유산균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비타민 등은 당근마켓에서 거래하면 안됩니다”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202207)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3AB239-C95B-2A9A-0221-BF9877B638D1}"/>
              </a:ext>
            </a:extLst>
          </p:cNvPr>
          <p:cNvSpPr/>
          <p:nvPr/>
        </p:nvSpPr>
        <p:spPr>
          <a:xfrm>
            <a:off x="903870" y="2373650"/>
            <a:ext cx="10403445" cy="944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BB7631-E627-48F2-6108-4BAC17FD124C}"/>
              </a:ext>
            </a:extLst>
          </p:cNvPr>
          <p:cNvSpPr txBox="1"/>
          <p:nvPr/>
        </p:nvSpPr>
        <p:spPr>
          <a:xfrm>
            <a:off x="1255163" y="2511182"/>
            <a:ext cx="97844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판매자를 신뢰할 수 없어서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(33.3%)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중고거래 플랫폼 이용을 꺼리는 소비자도 많으며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사기 방지 시스템 부족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(37.1%)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~~~~~~~~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~~~ 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 생략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just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	                                                                   (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토익위원회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고거래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자주 이용하시나요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트렌드 설문조사 결과”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202212)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D592DB-B28C-C812-8BB8-F6943EF311C6}"/>
              </a:ext>
            </a:extLst>
          </p:cNvPr>
          <p:cNvSpPr/>
          <p:nvPr/>
        </p:nvSpPr>
        <p:spPr>
          <a:xfrm>
            <a:off x="897475" y="3539807"/>
            <a:ext cx="10403445" cy="9445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CED066-E3B4-AF3F-FC69-2AA2C1557F6E}"/>
              </a:ext>
            </a:extLst>
          </p:cNvPr>
          <p:cNvSpPr txBox="1"/>
          <p:nvPr/>
        </p:nvSpPr>
        <p:spPr>
          <a:xfrm>
            <a:off x="1167263" y="3618953"/>
            <a:ext cx="99663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중고거래에 만족한 소비자들은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저렴한 가격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(73.4%)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편리한 접근성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(50.7%)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판매자 및 상품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(24.9%)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등을 긍정적인 요소로 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꼽고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~~~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 생략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just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			                (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토익위원회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고거래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자주 이용하시나요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트렌드 설문조사 결과”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202212)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067844-C3E5-5E1A-D97D-EA0CEF57B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1184959"/>
            <a:ext cx="216676" cy="2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24145346-E35F-D9C1-4A26-ADDA975B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553186"/>
            <a:ext cx="216676" cy="2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84CA3A2-B1C7-DBC0-688F-075E9142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60" y="3682938"/>
            <a:ext cx="216676" cy="2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3E7387F-A45A-A351-6A26-9B0F921A81F4}"/>
              </a:ext>
            </a:extLst>
          </p:cNvPr>
          <p:cNvSpPr txBox="1"/>
          <p:nvPr/>
        </p:nvSpPr>
        <p:spPr>
          <a:xfrm>
            <a:off x="903870" y="5165015"/>
            <a:ext cx="10048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중고거래 시장은 신뢰와 가격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퀄리티 등이 가장 중요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기반 신뢰 보장 장치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 필요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</a:p>
          <a:p>
            <a:pPr algn="ctr">
              <a:tabLst>
                <a:tab pos="1255713" algn="l"/>
              </a:tabLst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기반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판매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예상율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시스템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과 같은 서비스를 만들 수 있다면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D956B318-5F2A-C2AD-4E7D-BE662B09A30E}"/>
              </a:ext>
            </a:extLst>
          </p:cNvPr>
          <p:cNvSpPr/>
          <p:nvPr/>
        </p:nvSpPr>
        <p:spPr>
          <a:xfrm>
            <a:off x="3133019" y="4705964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A180499B-3DFC-51ED-C83D-C09455C43559}"/>
              </a:ext>
            </a:extLst>
          </p:cNvPr>
          <p:cNvSpPr/>
          <p:nvPr/>
        </p:nvSpPr>
        <p:spPr>
          <a:xfrm>
            <a:off x="5782228" y="4705964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E6D8931E-0DA2-298E-104E-912FB01299AE}"/>
              </a:ext>
            </a:extLst>
          </p:cNvPr>
          <p:cNvSpPr/>
          <p:nvPr/>
        </p:nvSpPr>
        <p:spPr>
          <a:xfrm>
            <a:off x="8627097" y="4705964"/>
            <a:ext cx="277906" cy="204191"/>
          </a:xfrm>
          <a:prstGeom prst="downArrow">
            <a:avLst/>
          </a:prstGeom>
          <a:solidFill>
            <a:srgbClr val="00348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7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481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tx1">
              <a:lumMod val="85000"/>
              <a:lumOff val="1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20779</TotalTime>
  <Words>3363</Words>
  <Application>Microsoft Office PowerPoint</Application>
  <PresentationFormat>와이드스크린</PresentationFormat>
  <Paragraphs>484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Pretendard</vt:lpstr>
      <vt:lpstr>Pretendard ExtraBold</vt:lpstr>
      <vt:lpstr>Pretendard Medium</vt:lpstr>
      <vt:lpstr>Pretendard SemiBold</vt:lpstr>
      <vt:lpstr>맑은 고딕</vt:lpstr>
      <vt:lpstr>Arial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김영욱</cp:lastModifiedBy>
  <cp:revision>1510</cp:revision>
  <dcterms:created xsi:type="dcterms:W3CDTF">2022-02-02T04:32:22Z</dcterms:created>
  <dcterms:modified xsi:type="dcterms:W3CDTF">2025-02-27T01:47:33Z</dcterms:modified>
</cp:coreProperties>
</file>